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47"/>
  </p:notesMasterIdLst>
  <p:sldIdLst>
    <p:sldId id="256" r:id="rId2"/>
    <p:sldId id="257" r:id="rId3"/>
    <p:sldId id="261" r:id="rId4"/>
    <p:sldId id="262" r:id="rId5"/>
    <p:sldId id="263" r:id="rId6"/>
    <p:sldId id="264" r:id="rId7"/>
    <p:sldId id="265" r:id="rId8"/>
    <p:sldId id="298" r:id="rId9"/>
    <p:sldId id="299" r:id="rId10"/>
    <p:sldId id="269" r:id="rId11"/>
    <p:sldId id="300" r:id="rId12"/>
    <p:sldId id="268" r:id="rId13"/>
    <p:sldId id="259" r:id="rId14"/>
    <p:sldId id="270" r:id="rId15"/>
    <p:sldId id="271" r:id="rId16"/>
    <p:sldId id="272" r:id="rId17"/>
    <p:sldId id="273" r:id="rId18"/>
    <p:sldId id="274" r:id="rId19"/>
    <p:sldId id="277" r:id="rId20"/>
    <p:sldId id="275" r:id="rId21"/>
    <p:sldId id="278" r:id="rId22"/>
    <p:sldId id="280" r:id="rId23"/>
    <p:sldId id="284" r:id="rId24"/>
    <p:sldId id="285" r:id="rId25"/>
    <p:sldId id="279" r:id="rId26"/>
    <p:sldId id="281" r:id="rId27"/>
    <p:sldId id="276" r:id="rId28"/>
    <p:sldId id="283" r:id="rId29"/>
    <p:sldId id="282" r:id="rId30"/>
    <p:sldId id="287" r:id="rId31"/>
    <p:sldId id="289" r:id="rId32"/>
    <p:sldId id="288" r:id="rId33"/>
    <p:sldId id="286" r:id="rId34"/>
    <p:sldId id="306" r:id="rId35"/>
    <p:sldId id="290" r:id="rId36"/>
    <p:sldId id="293" r:id="rId37"/>
    <p:sldId id="294" r:id="rId38"/>
    <p:sldId id="295" r:id="rId39"/>
    <p:sldId id="296" r:id="rId40"/>
    <p:sldId id="297" r:id="rId41"/>
    <p:sldId id="301" r:id="rId42"/>
    <p:sldId id="302" r:id="rId43"/>
    <p:sldId id="303" r:id="rId44"/>
    <p:sldId id="304"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87"/>
  </p:normalViewPr>
  <p:slideViewPr>
    <p:cSldViewPr snapToGrid="0">
      <p:cViewPr varScale="1">
        <p:scale>
          <a:sx n="104" d="100"/>
          <a:sy n="104"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EB949-67E5-7E47-969B-DF8F719D5761}" type="datetimeFigureOut">
              <a:rPr lang="en-US" smtClean="0"/>
              <a:t>12/26/23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D0597-A3A8-964A-AACE-BB7274E712E7}" type="slidenum">
              <a:rPr lang="en-US" smtClean="0"/>
              <a:t>‹#›</a:t>
            </a:fld>
            <a:endParaRPr lang="en-US"/>
          </a:p>
        </p:txBody>
      </p:sp>
    </p:spTree>
    <p:extLst>
      <p:ext uri="{BB962C8B-B14F-4D97-AF65-F5344CB8AC3E}">
        <p14:creationId xmlns:p14="http://schemas.microsoft.com/office/powerpoint/2010/main" val="823646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3</a:t>
            </a:fld>
            <a:endParaRPr lang="en-US"/>
          </a:p>
        </p:txBody>
      </p:sp>
    </p:spTree>
    <p:extLst>
      <p:ext uri="{BB962C8B-B14F-4D97-AF65-F5344CB8AC3E}">
        <p14:creationId xmlns:p14="http://schemas.microsoft.com/office/powerpoint/2010/main" val="365265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4</a:t>
            </a:fld>
            <a:endParaRPr lang="en-US"/>
          </a:p>
        </p:txBody>
      </p:sp>
    </p:spTree>
    <p:extLst>
      <p:ext uri="{BB962C8B-B14F-4D97-AF65-F5344CB8AC3E}">
        <p14:creationId xmlns:p14="http://schemas.microsoft.com/office/powerpoint/2010/main" val="260984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5</a:t>
            </a:fld>
            <a:endParaRPr lang="en-US"/>
          </a:p>
        </p:txBody>
      </p:sp>
    </p:spTree>
    <p:extLst>
      <p:ext uri="{BB962C8B-B14F-4D97-AF65-F5344CB8AC3E}">
        <p14:creationId xmlns:p14="http://schemas.microsoft.com/office/powerpoint/2010/main" val="159640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6</a:t>
            </a:fld>
            <a:endParaRPr lang="en-US"/>
          </a:p>
        </p:txBody>
      </p:sp>
    </p:spTree>
    <p:extLst>
      <p:ext uri="{BB962C8B-B14F-4D97-AF65-F5344CB8AC3E}">
        <p14:creationId xmlns:p14="http://schemas.microsoft.com/office/powerpoint/2010/main" val="251649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7</a:t>
            </a:fld>
            <a:endParaRPr lang="en-US"/>
          </a:p>
        </p:txBody>
      </p:sp>
    </p:spTree>
    <p:extLst>
      <p:ext uri="{BB962C8B-B14F-4D97-AF65-F5344CB8AC3E}">
        <p14:creationId xmlns:p14="http://schemas.microsoft.com/office/powerpoint/2010/main" val="273154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8</a:t>
            </a:fld>
            <a:endParaRPr lang="en-US"/>
          </a:p>
        </p:txBody>
      </p:sp>
    </p:spTree>
    <p:extLst>
      <p:ext uri="{BB962C8B-B14F-4D97-AF65-F5344CB8AC3E}">
        <p14:creationId xmlns:p14="http://schemas.microsoft.com/office/powerpoint/2010/main" val="4114752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9</a:t>
            </a:fld>
            <a:endParaRPr lang="en-US"/>
          </a:p>
        </p:txBody>
      </p:sp>
    </p:spTree>
    <p:extLst>
      <p:ext uri="{BB962C8B-B14F-4D97-AF65-F5344CB8AC3E}">
        <p14:creationId xmlns:p14="http://schemas.microsoft.com/office/powerpoint/2010/main" val="123192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9D0597-A3A8-964A-AACE-BB7274E712E7}" type="slidenum">
              <a:rPr lang="en-US" smtClean="0"/>
              <a:t>11</a:t>
            </a:fld>
            <a:endParaRPr lang="en-US"/>
          </a:p>
        </p:txBody>
      </p:sp>
    </p:spTree>
    <p:extLst>
      <p:ext uri="{BB962C8B-B14F-4D97-AF65-F5344CB8AC3E}">
        <p14:creationId xmlns:p14="http://schemas.microsoft.com/office/powerpoint/2010/main" val="9544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6681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0069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0047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03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27956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6528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6888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040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1694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32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2047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0412306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freesion.com/article/135338674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veillecarto2-0.fr/2021/01/13/projet-starlink-une-carte-interactive-pour-consulter-les-satellites-en-orbite/"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80000hours.org/career-guide/top-careers/profiles/data-scienc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ourses.lumenlearning.com/suny-astronomy/chapter/diameters-of-stars/" TargetMode="External"/><Relationship Id="rId5" Type="http://schemas.openxmlformats.org/officeDocument/2006/relationships/image" Target="../media/image4.jpeg"/><Relationship Id="rId4" Type="http://schemas.openxmlformats.org/officeDocument/2006/relationships/hyperlink" Target="https://www.universetoday.com/150494/whats-the-connection-between-stellar-mass-black-holes-and-dark-matt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astrofisicayfisica.com/p/cronologia-astronomica-octubre.html" TargetMode="External"/><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pngimg.com/download/7948"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arolprusa.com/2012/07/spheres-small-size/" TargetMode="Externa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cosmo-noticias.blogspot.com/2010/05/descubren-un-sistema-unico-de-estrellas.html"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gsfc/15406752647/"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universetoday.com/41021/keplers-third-law/"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physics.stackexchange.com/questions/131131/how-to-explain-the-existence-of-heavier-elements-in-population-i-stars-and-in-po/13115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Binary_star_system_-_detached_configuration_q=3.sv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planetary.org/multimedia/space-images/spacecraft/eelt-artist-concep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46FB231A-EA68-7830-358C-1979F3D8366E}"/>
              </a:ext>
            </a:extLst>
          </p:cNvPr>
          <p:cNvPicPr>
            <a:picLocks noChangeAspect="1"/>
          </p:cNvPicPr>
          <p:nvPr/>
        </p:nvPicPr>
        <p:blipFill rotWithShape="1">
          <a:blip r:embed="rId2"/>
          <a:srcRect t="152" r="24086" b="3754"/>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399EC861-61E4-8D09-7D29-8526C91C5BA1}"/>
              </a:ext>
            </a:extLst>
          </p:cNvPr>
          <p:cNvSpPr>
            <a:spLocks noGrp="1"/>
          </p:cNvSpPr>
          <p:nvPr>
            <p:ph type="ctrTitle"/>
          </p:nvPr>
        </p:nvSpPr>
        <p:spPr>
          <a:xfrm>
            <a:off x="654165" y="1220388"/>
            <a:ext cx="8030882" cy="3204134"/>
          </a:xfrm>
        </p:spPr>
        <p:txBody>
          <a:bodyPr anchor="b">
            <a:noAutofit/>
          </a:bodyPr>
          <a:lstStyle/>
          <a:p>
            <a:pPr algn="l"/>
            <a:r>
              <a:rPr lang="en-US" sz="8800">
                <a:latin typeface="Helvetica" pitchFamily="2" charset="0"/>
              </a:rPr>
              <a:t>Eclipsing Binary Stars</a:t>
            </a:r>
          </a:p>
        </p:txBody>
      </p:sp>
      <p:sp>
        <p:nvSpPr>
          <p:cNvPr id="3" name="Subtitle 2">
            <a:extLst>
              <a:ext uri="{FF2B5EF4-FFF2-40B4-BE49-F238E27FC236}">
                <a16:creationId xmlns:a16="http://schemas.microsoft.com/office/drawing/2014/main" id="{06295B69-ED2C-AB21-56D0-9538BB2337C3}"/>
              </a:ext>
            </a:extLst>
          </p:cNvPr>
          <p:cNvSpPr>
            <a:spLocks noGrp="1"/>
          </p:cNvSpPr>
          <p:nvPr>
            <p:ph type="subTitle" idx="1"/>
          </p:nvPr>
        </p:nvSpPr>
        <p:spPr>
          <a:xfrm>
            <a:off x="477980" y="4872922"/>
            <a:ext cx="4023359" cy="1208141"/>
          </a:xfrm>
        </p:spPr>
        <p:txBody>
          <a:bodyPr>
            <a:normAutofit/>
          </a:bodyPr>
          <a:lstStyle/>
          <a:p>
            <a:pPr algn="l"/>
            <a:endParaRPr lang="en-US" sz="2000" dirty="0">
              <a:latin typeface="LM Roman Caps 10" pitchFamily="2" charset="77"/>
            </a:endParaRPr>
          </a:p>
          <a:p>
            <a:pPr algn="l"/>
            <a:r>
              <a:rPr lang="en-US" sz="2000" dirty="0">
                <a:latin typeface="Helvetica" pitchFamily="2" charset="0"/>
              </a:rPr>
              <a:t>Das, A., Basant, R., Olson, A.</a:t>
            </a:r>
          </a:p>
        </p:txBody>
      </p:sp>
    </p:spTree>
    <p:extLst>
      <p:ext uri="{BB962C8B-B14F-4D97-AF65-F5344CB8AC3E}">
        <p14:creationId xmlns:p14="http://schemas.microsoft.com/office/powerpoint/2010/main" val="33543965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502">
              <a:srgbClr val="20242A"/>
            </a:gs>
            <a:gs pos="3001">
              <a:srgbClr val="1A212E"/>
            </a:gs>
            <a:gs pos="2000">
              <a:srgbClr val="0E1B35"/>
            </a:gs>
            <a:gs pos="4002">
              <a:schemeClr val="tx1">
                <a:lumMod val="85000"/>
                <a:lumOff val="15000"/>
              </a:schemeClr>
            </a:gs>
            <a:gs pos="1001">
              <a:srgbClr val="032364">
                <a:lumMod val="61000"/>
              </a:srgbClr>
            </a:gs>
            <a:gs pos="0">
              <a:srgbClr val="002060"/>
            </a:gs>
            <a:gs pos="23000">
              <a:schemeClr val="accent1">
                <a:lumMod val="89000"/>
              </a:schemeClr>
            </a:gs>
            <a:gs pos="69000">
              <a:schemeClr val="accent1">
                <a:lumMod val="75000"/>
              </a:schemeClr>
            </a:gs>
            <a:gs pos="97000">
              <a:schemeClr val="accent1">
                <a:lumMod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1500-CDE3-897F-685A-473AA0A2E42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bg1"/>
                </a:solidFill>
                <a:latin typeface="Helvetica" pitchFamily="2" charset="0"/>
              </a:rPr>
              <a:t>Actual Data </a:t>
            </a:r>
          </a:p>
        </p:txBody>
      </p:sp>
      <p:pic>
        <p:nvPicPr>
          <p:cNvPr id="3" name="Picture 3">
            <a:extLst>
              <a:ext uri="{FF2B5EF4-FFF2-40B4-BE49-F238E27FC236}">
                <a16:creationId xmlns:a16="http://schemas.microsoft.com/office/drawing/2014/main" id="{F8213F8E-1D89-DB6D-8B57-8B3918EF70B2}"/>
              </a:ext>
            </a:extLst>
          </p:cNvPr>
          <p:cNvPicPr>
            <a:picLocks noChangeAspect="1"/>
          </p:cNvPicPr>
          <p:nvPr/>
        </p:nvPicPr>
        <p:blipFill rotWithShape="1">
          <a:blip r:embed="rId2"/>
          <a:srcRect l="14236" t="6635" r="11806" b="5213"/>
          <a:stretch/>
        </p:blipFill>
        <p:spPr>
          <a:xfrm>
            <a:off x="5082972" y="640080"/>
            <a:ext cx="6357264" cy="5550408"/>
          </a:xfrm>
          <a:prstGeom prst="rect">
            <a:avLst/>
          </a:prstGeom>
        </p:spPr>
      </p:pic>
    </p:spTree>
    <p:extLst>
      <p:ext uri="{BB962C8B-B14F-4D97-AF65-F5344CB8AC3E}">
        <p14:creationId xmlns:p14="http://schemas.microsoft.com/office/powerpoint/2010/main" val="95971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5297762" y="329184"/>
            <a:ext cx="6251110" cy="1783080"/>
          </a:xfrm>
        </p:spPr>
        <p:txBody>
          <a:bodyPr anchor="b">
            <a:normAutofit/>
          </a:bodyPr>
          <a:lstStyle/>
          <a:p>
            <a:r>
              <a:rPr lang="en-US" sz="5400">
                <a:solidFill>
                  <a:schemeClr val="bg1"/>
                </a:solidFill>
                <a:latin typeface="Helvetica" pitchFamily="2" charset="0"/>
              </a:rPr>
              <a:t>Data Reduction</a:t>
            </a:r>
          </a:p>
        </p:txBody>
      </p:sp>
      <p:sp>
        <p:nvSpPr>
          <p:cNvPr id="4" name="Content Placeholder 3">
            <a:extLst>
              <a:ext uri="{FF2B5EF4-FFF2-40B4-BE49-F238E27FC236}">
                <a16:creationId xmlns:a16="http://schemas.microsoft.com/office/drawing/2014/main" id="{E1C858BB-D86D-82C6-45EF-FB470C69FF71}"/>
              </a:ext>
            </a:extLst>
          </p:cNvPr>
          <p:cNvSpPr>
            <a:spLocks noGrp="1"/>
          </p:cNvSpPr>
          <p:nvPr>
            <p:ph idx="1"/>
          </p:nvPr>
        </p:nvSpPr>
        <p:spPr>
          <a:xfrm>
            <a:off x="5297762" y="2706624"/>
            <a:ext cx="6251110" cy="3483864"/>
          </a:xfrm>
        </p:spPr>
        <p:txBody>
          <a:bodyPr>
            <a:normAutofit/>
          </a:bodyPr>
          <a:lstStyle/>
          <a:p>
            <a:r>
              <a:rPr lang="en-US" sz="2200">
                <a:solidFill>
                  <a:schemeClr val="bg1"/>
                </a:solidFill>
                <a:latin typeface="Helvetica" pitchFamily="2" charset="0"/>
                <a:ea typeface="Calibri" panose="020F0502020204030204"/>
                <a:cs typeface="Calibri" panose="020F0502020204030204"/>
              </a:rPr>
              <a:t>We used IRAF to correct the collected data for noise and cosmic rays. </a:t>
            </a:r>
          </a:p>
          <a:p>
            <a:endParaRPr lang="en-US" sz="2200">
              <a:solidFill>
                <a:schemeClr val="bg1"/>
              </a:solidFill>
              <a:latin typeface="Helvetica" pitchFamily="2" charset="0"/>
              <a:ea typeface="Calibri" panose="020F0502020204030204"/>
              <a:cs typeface="Calibri" panose="020F0502020204030204"/>
            </a:endParaRPr>
          </a:p>
          <a:p>
            <a:r>
              <a:rPr lang="en-US" sz="2200">
                <a:solidFill>
                  <a:schemeClr val="bg1"/>
                </a:solidFill>
                <a:latin typeface="Helvetica" pitchFamily="2" charset="0"/>
                <a:ea typeface="Calibri" panose="020F0502020204030204"/>
                <a:cs typeface="Calibri" panose="020F0502020204030204"/>
              </a:rPr>
              <a:t>Flats, Darks, Biases, and Vignetting. </a:t>
            </a:r>
          </a:p>
          <a:p>
            <a:endParaRPr lang="en-US" sz="2200">
              <a:solidFill>
                <a:schemeClr val="bg1"/>
              </a:solidFill>
              <a:latin typeface="Helvetica" pitchFamily="2" charset="0"/>
              <a:ea typeface="Calibri" panose="020F0502020204030204"/>
              <a:cs typeface="Calibri" panose="020F0502020204030204"/>
            </a:endParaRPr>
          </a:p>
          <a:p>
            <a:r>
              <a:rPr lang="en-US" sz="2200">
                <a:solidFill>
                  <a:schemeClr val="bg1"/>
                </a:solidFill>
                <a:latin typeface="Helvetica" pitchFamily="2" charset="0"/>
                <a:ea typeface="Calibri" panose="020F0502020204030204"/>
                <a:cs typeface="Calibri" panose="020F0502020204030204"/>
              </a:rPr>
              <a:t>Once the science images were reduced, we ran photometry and collected the magnitudes of the target star and several reference stars.</a:t>
            </a:r>
          </a:p>
        </p:txBody>
      </p:sp>
      <p:pic>
        <p:nvPicPr>
          <p:cNvPr id="105" name="Picture 90" descr="Graphical user interface, application&#10;&#10;Description automatically generated">
            <a:extLst>
              <a:ext uri="{FF2B5EF4-FFF2-40B4-BE49-F238E27FC236}">
                <a16:creationId xmlns:a16="http://schemas.microsoft.com/office/drawing/2014/main" id="{73A1DCB5-B5C0-7252-6A18-925E84A3111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586" r="1358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6" name="TextBox 5">
            <a:extLst>
              <a:ext uri="{FF2B5EF4-FFF2-40B4-BE49-F238E27FC236}">
                <a16:creationId xmlns:a16="http://schemas.microsoft.com/office/drawing/2014/main" id="{38DB2038-B544-B2D3-BF4A-33D6818CAAF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reesion.com/article/135338674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1331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1500-CDE3-897F-685A-473AA0A2E42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bg1"/>
                </a:solidFill>
                <a:latin typeface="Helvetica" pitchFamily="2" charset="0"/>
              </a:rPr>
              <a:t>Actual Reduced Science Image</a:t>
            </a:r>
          </a:p>
        </p:txBody>
      </p:sp>
      <p:pic>
        <p:nvPicPr>
          <p:cNvPr id="3" name="Picture 3">
            <a:extLst>
              <a:ext uri="{FF2B5EF4-FFF2-40B4-BE49-F238E27FC236}">
                <a16:creationId xmlns:a16="http://schemas.microsoft.com/office/drawing/2014/main" id="{8249F6CB-E4E4-5222-CE7D-32C1BE5129C8}"/>
              </a:ext>
            </a:extLst>
          </p:cNvPr>
          <p:cNvPicPr>
            <a:picLocks noChangeAspect="1"/>
          </p:cNvPicPr>
          <p:nvPr/>
        </p:nvPicPr>
        <p:blipFill rotWithShape="1">
          <a:blip r:embed="rId2"/>
          <a:srcRect l="7375" t="6402" r="10625" b="5640"/>
          <a:stretch/>
        </p:blipFill>
        <p:spPr>
          <a:xfrm>
            <a:off x="5096809" y="640080"/>
            <a:ext cx="6329590" cy="5550408"/>
          </a:xfrm>
          <a:prstGeom prst="rect">
            <a:avLst/>
          </a:prstGeom>
        </p:spPr>
      </p:pic>
    </p:spTree>
    <p:extLst>
      <p:ext uri="{BB962C8B-B14F-4D97-AF65-F5344CB8AC3E}">
        <p14:creationId xmlns:p14="http://schemas.microsoft.com/office/powerpoint/2010/main" val="25915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C1410-478E-2693-F824-F6F25EB28724}"/>
              </a:ext>
            </a:extLst>
          </p:cNvPr>
          <p:cNvSpPr>
            <a:spLocks noGrp="1"/>
          </p:cNvSpPr>
          <p:nvPr>
            <p:ph type="title"/>
          </p:nvPr>
        </p:nvSpPr>
        <p:spPr>
          <a:xfrm>
            <a:off x="6234865" y="568517"/>
            <a:ext cx="5248221" cy="1067209"/>
          </a:xfrm>
        </p:spPr>
        <p:txBody>
          <a:bodyPr>
            <a:normAutofit/>
          </a:bodyPr>
          <a:lstStyle/>
          <a:p>
            <a:r>
              <a:rPr lang="en-US">
                <a:solidFill>
                  <a:schemeClr val="bg1"/>
                </a:solidFill>
              </a:rPr>
              <a:t>Data Analysis</a:t>
            </a:r>
          </a:p>
        </p:txBody>
      </p:sp>
      <p:pic>
        <p:nvPicPr>
          <p:cNvPr id="18" name="Picture 4">
            <a:extLst>
              <a:ext uri="{FF2B5EF4-FFF2-40B4-BE49-F238E27FC236}">
                <a16:creationId xmlns:a16="http://schemas.microsoft.com/office/drawing/2014/main" id="{FAE1D21A-628C-CD28-68F6-3BB86DB3027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833" r="24834"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5" name="Group 24">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6" name="Freeform: Shape 2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3" name="Content Placeholder 2">
            <a:extLst>
              <a:ext uri="{FF2B5EF4-FFF2-40B4-BE49-F238E27FC236}">
                <a16:creationId xmlns:a16="http://schemas.microsoft.com/office/drawing/2014/main" id="{1B3D1459-6D29-F30D-77E1-619F74CF8697}"/>
              </a:ext>
            </a:extLst>
          </p:cNvPr>
          <p:cNvSpPr>
            <a:spLocks noGrp="1"/>
          </p:cNvSpPr>
          <p:nvPr>
            <p:ph idx="1"/>
          </p:nvPr>
        </p:nvSpPr>
        <p:spPr>
          <a:xfrm>
            <a:off x="6234868" y="1820369"/>
            <a:ext cx="5217173" cy="4351338"/>
          </a:xfrm>
        </p:spPr>
        <p:txBody>
          <a:bodyPr vert="horz" lIns="91440" tIns="45720" rIns="91440" bIns="45720" rtlCol="0">
            <a:normAutofit/>
          </a:bodyPr>
          <a:lstStyle/>
          <a:p>
            <a:pPr marL="0" indent="0">
              <a:buNone/>
            </a:pPr>
            <a:r>
              <a:rPr lang="en-US" sz="2600">
                <a:solidFill>
                  <a:schemeClr val="bg1"/>
                </a:solidFill>
                <a:ea typeface="Calibri" panose="020F0502020204030204"/>
                <a:cs typeface="Calibri" panose="020F0502020204030204"/>
              </a:rPr>
              <a:t>Running photometry not only gave the instrumental magnitudes, but also the errors in these values. </a:t>
            </a:r>
          </a:p>
          <a:p>
            <a:pPr marL="0" indent="0">
              <a:buNone/>
            </a:pPr>
            <a:endParaRPr lang="en-US" sz="2600">
              <a:solidFill>
                <a:schemeClr val="bg1"/>
              </a:solidFill>
              <a:ea typeface="Calibri" panose="020F0502020204030204"/>
              <a:cs typeface="Calibri" panose="020F0502020204030204"/>
            </a:endParaRPr>
          </a:p>
          <a:p>
            <a:pPr marL="0" indent="0">
              <a:buNone/>
            </a:pPr>
            <a:endParaRPr lang="en-US" sz="2600">
              <a:solidFill>
                <a:schemeClr val="bg1"/>
              </a:solidFill>
              <a:ea typeface="Calibri" panose="020F0502020204030204"/>
              <a:cs typeface="Calibri" panose="020F0502020204030204"/>
            </a:endParaRPr>
          </a:p>
          <a:p>
            <a:pPr marL="0" indent="0">
              <a:buNone/>
            </a:pPr>
            <a:r>
              <a:rPr lang="en-US" sz="2600">
                <a:solidFill>
                  <a:schemeClr val="bg1"/>
                </a:solidFill>
                <a:ea typeface="Calibri" panose="020F0502020204030204"/>
                <a:cs typeface="Calibri" panose="020F0502020204030204"/>
              </a:rPr>
              <a:t>Note: The photometry only gives the instrumental magnitudes. So, we need to convert them to the apparent magnitudes. </a:t>
            </a:r>
          </a:p>
        </p:txBody>
      </p:sp>
      <p:grpSp>
        <p:nvGrpSpPr>
          <p:cNvPr id="2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869D9D8E-D8A9-CDF1-6701-D6C54744E567}"/>
              </a:ext>
            </a:extLst>
          </p:cNvPr>
          <p:cNvSpPr txBox="1"/>
          <p:nvPr/>
        </p:nvSpPr>
        <p:spPr>
          <a:xfrm>
            <a:off x="9458559" y="6657945"/>
            <a:ext cx="27334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veillecarto2-0.fr/2021/01/13/projet-starlink-une-carte-interactive-pour-consulter-les-satellites-en-orbit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271146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lky way">
            <a:extLst>
              <a:ext uri="{FF2B5EF4-FFF2-40B4-BE49-F238E27FC236}">
                <a16:creationId xmlns:a16="http://schemas.microsoft.com/office/drawing/2014/main" id="{EA200143-7DA7-F8AE-9A94-7E1D533DEE2A}"/>
              </a:ext>
            </a:extLst>
          </p:cNvPr>
          <p:cNvPicPr>
            <a:picLocks noChangeAspect="1"/>
          </p:cNvPicPr>
          <p:nvPr/>
        </p:nvPicPr>
        <p:blipFill rotWithShape="1">
          <a:blip r:embed="rId2"/>
          <a:srcRect t="7641" r="22140" b="1450"/>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C1410-478E-2693-F824-F6F25EB28724}"/>
              </a:ext>
            </a:extLst>
          </p:cNvPr>
          <p:cNvSpPr>
            <a:spLocks noGrp="1"/>
          </p:cNvSpPr>
          <p:nvPr>
            <p:ph type="title"/>
          </p:nvPr>
        </p:nvSpPr>
        <p:spPr>
          <a:xfrm>
            <a:off x="371093" y="1161288"/>
            <a:ext cx="6728953" cy="1124712"/>
          </a:xfrm>
        </p:spPr>
        <p:txBody>
          <a:bodyPr anchor="b">
            <a:noAutofit/>
          </a:bodyPr>
          <a:lstStyle/>
          <a:p>
            <a:r>
              <a:rPr lang="en-US"/>
              <a:t>Data Analysis</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3D1459-6D29-F30D-77E1-619F74CF8697}"/>
              </a:ext>
            </a:extLst>
          </p:cNvPr>
          <p:cNvSpPr>
            <a:spLocks noGrp="1"/>
          </p:cNvSpPr>
          <p:nvPr>
            <p:ph idx="1"/>
          </p:nvPr>
        </p:nvSpPr>
        <p:spPr>
          <a:xfrm>
            <a:off x="371093" y="2718054"/>
            <a:ext cx="11475765" cy="3207258"/>
          </a:xfrm>
        </p:spPr>
        <p:txBody>
          <a:bodyPr vert="horz" lIns="91440" tIns="45720" rIns="91440" bIns="45720" rtlCol="0" anchor="t">
            <a:noAutofit/>
          </a:bodyPr>
          <a:lstStyle/>
          <a:p>
            <a:pPr marL="0" indent="0">
              <a:buNone/>
            </a:pPr>
            <a:r>
              <a:rPr lang="en-US" sz="2400">
                <a:ea typeface="Calibri"/>
                <a:cs typeface="Calibri"/>
              </a:rPr>
              <a:t>Once we had the instrumental magnitudes of the target and 4 different reference stars, we used a catalogue to collect the known apparent magnitudes for</a:t>
            </a:r>
            <a:r>
              <a:rPr lang="en-US" sz="2400" b="1">
                <a:ea typeface="Calibri"/>
                <a:cs typeface="Calibri"/>
              </a:rPr>
              <a:t> our reference stars</a:t>
            </a:r>
            <a:r>
              <a:rPr lang="en-US" sz="2400">
                <a:ea typeface="Calibri"/>
                <a:cs typeface="Calibri"/>
              </a:rPr>
              <a:t>. </a:t>
            </a:r>
          </a:p>
          <a:p>
            <a:pPr marL="0" indent="0">
              <a:buNone/>
            </a:pPr>
            <a:endParaRPr lang="en-US" sz="2400">
              <a:ea typeface="Calibri"/>
              <a:cs typeface="Calibri"/>
            </a:endParaRPr>
          </a:p>
          <a:p>
            <a:pPr marL="0" indent="0">
              <a:buNone/>
            </a:pPr>
            <a:r>
              <a:rPr lang="en-US" sz="2400">
                <a:ea typeface="Calibri"/>
                <a:cs typeface="Calibri"/>
              </a:rPr>
              <a:t>Then we compared these values of apparent magnitudes for reference stars with the ones that out telescope recorded. </a:t>
            </a:r>
          </a:p>
          <a:p>
            <a:pPr marL="0" indent="0">
              <a:buNone/>
            </a:pPr>
            <a:endParaRPr lang="en-US" sz="2400">
              <a:ea typeface="Calibri"/>
              <a:cs typeface="Calibri"/>
            </a:endParaRPr>
          </a:p>
          <a:p>
            <a:pPr marL="0" indent="0">
              <a:buNone/>
            </a:pPr>
            <a:r>
              <a:rPr lang="en-US" sz="2400">
                <a:ea typeface="Calibri"/>
                <a:cs typeface="Calibri"/>
              </a:rPr>
              <a:t>Using this comparison, we were able to calculate the systematic shift in our telescope, i.e., how far our telescope measures the magnitudes. </a:t>
            </a:r>
          </a:p>
        </p:txBody>
      </p:sp>
    </p:spTree>
    <p:extLst>
      <p:ext uri="{BB962C8B-B14F-4D97-AF65-F5344CB8AC3E}">
        <p14:creationId xmlns:p14="http://schemas.microsoft.com/office/powerpoint/2010/main" val="38896121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8C1410-478E-2693-F824-F6F25EB28724}"/>
              </a:ext>
            </a:extLst>
          </p:cNvPr>
          <p:cNvSpPr>
            <a:spLocks noGrp="1"/>
          </p:cNvSpPr>
          <p:nvPr>
            <p:ph type="title"/>
          </p:nvPr>
        </p:nvSpPr>
        <p:spPr>
          <a:xfrm>
            <a:off x="833002" y="365125"/>
            <a:ext cx="10520702" cy="1325563"/>
          </a:xfrm>
        </p:spPr>
        <p:txBody>
          <a:bodyPr>
            <a:normAutofit/>
          </a:bodyPr>
          <a:lstStyle/>
          <a:p>
            <a:r>
              <a:rPr lang="en-US">
                <a:solidFill>
                  <a:srgbClr val="FFFFFF"/>
                </a:solidFill>
                <a:latin typeface="LM Roman Caps 10" pitchFamily="2" charset="77"/>
              </a:rPr>
              <a:t>Data Analysis</a:t>
            </a:r>
          </a:p>
        </p:txBody>
      </p:sp>
      <p:sp>
        <p:nvSpPr>
          <p:cNvPr id="3" name="Content Placeholder 2">
            <a:extLst>
              <a:ext uri="{FF2B5EF4-FFF2-40B4-BE49-F238E27FC236}">
                <a16:creationId xmlns:a16="http://schemas.microsoft.com/office/drawing/2014/main" id="{1B3D1459-6D29-F30D-77E1-619F74CF8697}"/>
              </a:ext>
            </a:extLst>
          </p:cNvPr>
          <p:cNvSpPr>
            <a:spLocks noGrp="1"/>
          </p:cNvSpPr>
          <p:nvPr>
            <p:ph idx="1"/>
          </p:nvPr>
        </p:nvSpPr>
        <p:spPr>
          <a:xfrm>
            <a:off x="838201" y="2022601"/>
            <a:ext cx="10515598" cy="4154361"/>
          </a:xfrm>
        </p:spPr>
        <p:txBody>
          <a:bodyPr vert="horz" lIns="91440" tIns="45720" rIns="91440" bIns="45720" rtlCol="0">
            <a:normAutofit/>
          </a:bodyPr>
          <a:lstStyle/>
          <a:p>
            <a:pPr marL="0" indent="0">
              <a:buNone/>
            </a:pPr>
            <a:r>
              <a:rPr lang="en-US" sz="2000">
                <a:solidFill>
                  <a:srgbClr val="FFFFFF"/>
                </a:solidFill>
                <a:ea typeface="Calibri"/>
                <a:cs typeface="Calibri"/>
              </a:rPr>
              <a:t>To calculate the systematic shift, we error weighted each data point for 4 reference stars and then calculated the average error weighted shift for each individual image in our reference star. </a:t>
            </a:r>
          </a:p>
          <a:p>
            <a:pPr marL="0" indent="0">
              <a:buNone/>
            </a:pPr>
            <a:endParaRPr lang="en-US" sz="2000">
              <a:solidFill>
                <a:srgbClr val="FFFFFF"/>
              </a:solidFill>
              <a:ea typeface="Calibri"/>
              <a:cs typeface="Calibri"/>
            </a:endParaRPr>
          </a:p>
          <a:p>
            <a:pPr marL="0" indent="0">
              <a:buNone/>
            </a:pPr>
            <a:endParaRPr lang="en-US" sz="2000">
              <a:solidFill>
                <a:srgbClr val="FFFFFF"/>
              </a:solidFill>
              <a:ea typeface="Calibri"/>
              <a:cs typeface="Calibri"/>
            </a:endParaRPr>
          </a:p>
          <a:p>
            <a:pPr marL="0" indent="0">
              <a:buNone/>
            </a:pPr>
            <a:r>
              <a:rPr lang="en-US" sz="2000">
                <a:solidFill>
                  <a:srgbClr val="FFFFFF"/>
                </a:solidFill>
                <a:ea typeface="Calibri"/>
                <a:cs typeface="Calibri"/>
              </a:rPr>
              <a:t>Using the standard deviation in these 4 error-weighted average shifts and the standard deviation of errors in the instrumental magnitude of the target, we calculated the net error in our measurements. </a:t>
            </a:r>
          </a:p>
        </p:txBody>
      </p:sp>
    </p:spTree>
    <p:extLst>
      <p:ext uri="{BB962C8B-B14F-4D97-AF65-F5344CB8AC3E}">
        <p14:creationId xmlns:p14="http://schemas.microsoft.com/office/powerpoint/2010/main" val="262508399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C60B87-0DE1-50B8-2FB4-88DB8036914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250"/>
          <a:stretch/>
        </p:blipFill>
        <p:spPr>
          <a:xfrm>
            <a:off x="20" y="10"/>
            <a:ext cx="12191980" cy="6857990"/>
          </a:xfrm>
          <a:prstGeom prst="rect">
            <a:avLst/>
          </a:prstGeom>
        </p:spPr>
      </p:pic>
      <p:sp>
        <p:nvSpPr>
          <p:cNvPr id="30"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C1410-478E-2693-F824-F6F25EB28724}"/>
              </a:ext>
            </a:extLst>
          </p:cNvPr>
          <p:cNvSpPr>
            <a:spLocks noGrp="1"/>
          </p:cNvSpPr>
          <p:nvPr>
            <p:ph type="title"/>
          </p:nvPr>
        </p:nvSpPr>
        <p:spPr>
          <a:xfrm>
            <a:off x="1104900" y="910431"/>
            <a:ext cx="4724400" cy="1466455"/>
          </a:xfrm>
        </p:spPr>
        <p:txBody>
          <a:bodyPr anchor="b">
            <a:normAutofit/>
          </a:bodyPr>
          <a:lstStyle/>
          <a:p>
            <a:r>
              <a:rPr lang="en-US">
                <a:solidFill>
                  <a:schemeClr val="bg1"/>
                </a:solidFill>
                <a:latin typeface="LM Roman Caps 10" pitchFamily="2" charset="77"/>
              </a:rPr>
              <a:t>Data Analysis</a:t>
            </a:r>
          </a:p>
        </p:txBody>
      </p:sp>
      <p:sp>
        <p:nvSpPr>
          <p:cNvPr id="3" name="Content Placeholder 2">
            <a:extLst>
              <a:ext uri="{FF2B5EF4-FFF2-40B4-BE49-F238E27FC236}">
                <a16:creationId xmlns:a16="http://schemas.microsoft.com/office/drawing/2014/main" id="{1B3D1459-6D29-F30D-77E1-619F74CF8697}"/>
              </a:ext>
            </a:extLst>
          </p:cNvPr>
          <p:cNvSpPr>
            <a:spLocks noGrp="1"/>
          </p:cNvSpPr>
          <p:nvPr>
            <p:ph idx="1"/>
          </p:nvPr>
        </p:nvSpPr>
        <p:spPr>
          <a:xfrm>
            <a:off x="1104900" y="2492080"/>
            <a:ext cx="4724400" cy="3015849"/>
          </a:xfrm>
        </p:spPr>
        <p:txBody>
          <a:bodyPr vert="horz" lIns="91440" tIns="45720" rIns="91440" bIns="45720" rtlCol="0">
            <a:normAutofit/>
          </a:bodyPr>
          <a:lstStyle/>
          <a:p>
            <a:pPr marL="0" indent="0">
              <a:buNone/>
            </a:pPr>
            <a:r>
              <a:rPr lang="en-US" sz="2000">
                <a:solidFill>
                  <a:schemeClr val="bg1"/>
                </a:solidFill>
                <a:ea typeface="Calibri"/>
                <a:cs typeface="Calibri"/>
              </a:rPr>
              <a:t>Once we had the average of 4 error-weighted shifts, we applied it to the instrumental magnitude of the target. </a:t>
            </a:r>
          </a:p>
          <a:p>
            <a:pPr marL="0" indent="0">
              <a:buNone/>
            </a:pPr>
            <a:endParaRPr lang="en-US" sz="2000">
              <a:solidFill>
                <a:schemeClr val="bg1"/>
              </a:solidFill>
              <a:ea typeface="Calibri"/>
              <a:cs typeface="Calibri"/>
            </a:endParaRPr>
          </a:p>
          <a:p>
            <a:pPr marL="0" indent="0">
              <a:buNone/>
            </a:pPr>
            <a:endParaRPr lang="en-US" sz="2000">
              <a:solidFill>
                <a:schemeClr val="bg1"/>
              </a:solidFill>
              <a:ea typeface="Calibri"/>
              <a:cs typeface="Calibri"/>
            </a:endParaRPr>
          </a:p>
          <a:p>
            <a:pPr marL="0" indent="0">
              <a:buNone/>
            </a:pPr>
            <a:r>
              <a:rPr lang="en-US" sz="2000">
                <a:solidFill>
                  <a:schemeClr val="bg1"/>
                </a:solidFill>
                <a:ea typeface="Calibri"/>
                <a:cs typeface="Calibri"/>
              </a:rPr>
              <a:t>Using the errors (in previous slide), we also plotted the error bars for each data point of the target's apparent magnitude. </a:t>
            </a:r>
          </a:p>
        </p:txBody>
      </p:sp>
      <p:sp>
        <p:nvSpPr>
          <p:cNvPr id="31"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16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ock exchange numbers">
            <a:extLst>
              <a:ext uri="{FF2B5EF4-FFF2-40B4-BE49-F238E27FC236}">
                <a16:creationId xmlns:a16="http://schemas.microsoft.com/office/drawing/2014/main" id="{35031DFA-7007-710B-6E96-97908466C729}"/>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C1410-478E-2693-F824-F6F25EB287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Results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2107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2E9B40A9-FE6D-29EF-1A29-9FD3C32E9C43}"/>
              </a:ext>
            </a:extLst>
          </p:cNvPr>
          <p:cNvPicPr>
            <a:picLocks noChangeAspect="1"/>
          </p:cNvPicPr>
          <p:nvPr/>
        </p:nvPicPr>
        <p:blipFill>
          <a:blip r:embed="rId2"/>
          <a:stretch>
            <a:fillRect/>
          </a:stretch>
        </p:blipFill>
        <p:spPr>
          <a:xfrm>
            <a:off x="2346095" y="457200"/>
            <a:ext cx="7499810" cy="5943600"/>
          </a:xfrm>
          <a:prstGeom prst="rect">
            <a:avLst/>
          </a:prstGeom>
        </p:spPr>
      </p:pic>
    </p:spTree>
    <p:extLst>
      <p:ext uri="{BB962C8B-B14F-4D97-AF65-F5344CB8AC3E}">
        <p14:creationId xmlns:p14="http://schemas.microsoft.com/office/powerpoint/2010/main" val="182917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A2A61C3D-22E4-D4A6-1DB9-C2C49508A9E9}"/>
              </a:ext>
            </a:extLst>
          </p:cNvPr>
          <p:cNvPicPr>
            <a:picLocks noChangeAspect="1"/>
          </p:cNvPicPr>
          <p:nvPr/>
        </p:nvPicPr>
        <p:blipFill>
          <a:blip r:embed="rId2"/>
          <a:stretch>
            <a:fillRect/>
          </a:stretch>
        </p:blipFill>
        <p:spPr>
          <a:xfrm>
            <a:off x="2346095" y="457200"/>
            <a:ext cx="7499810" cy="5943600"/>
          </a:xfrm>
          <a:prstGeom prst="rect">
            <a:avLst/>
          </a:prstGeom>
        </p:spPr>
      </p:pic>
    </p:spTree>
    <p:extLst>
      <p:ext uri="{BB962C8B-B14F-4D97-AF65-F5344CB8AC3E}">
        <p14:creationId xmlns:p14="http://schemas.microsoft.com/office/powerpoint/2010/main" val="402579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8" name="Rectangle 6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58">
            <a:extLst>
              <a:ext uri="{FF2B5EF4-FFF2-40B4-BE49-F238E27FC236}">
                <a16:creationId xmlns:a16="http://schemas.microsoft.com/office/drawing/2014/main" id="{6359A6CD-C4CF-DA35-2999-679D1DFDA082}"/>
              </a:ext>
            </a:extLst>
          </p:cNvPr>
          <p:cNvPicPr>
            <a:picLocks noChangeAspect="1"/>
          </p:cNvPicPr>
          <p:nvPr/>
        </p:nvPicPr>
        <p:blipFill>
          <a:blip r:embed="rId2">
            <a:extLst>
              <a:ext uri="{837473B0-CC2E-450A-ABE3-18F120FF3D39}">
                <a1611:picAttrSrcUrl xmlns:a1611="http://schemas.microsoft.com/office/drawing/2016/11/main" r:id="rId3"/>
              </a:ext>
            </a:extLst>
          </a:blip>
          <a:srcRect t="12256" b="12256"/>
          <a:stretch/>
        </p:blipFill>
        <p:spPr>
          <a:xfrm>
            <a:off x="20" y="1"/>
            <a:ext cx="12191980" cy="6857999"/>
          </a:xfrm>
          <a:prstGeom prst="rect">
            <a:avLst/>
          </a:prstGeom>
        </p:spPr>
      </p:pic>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chemeClr val="bg1"/>
                </a:solidFill>
                <a:highlight>
                  <a:srgbClr val="FF0000"/>
                </a:highlight>
                <a:latin typeface="Helvetica" pitchFamily="2" charset="0"/>
              </a:rPr>
              <a:t>Introduction &amp; The Science Motivation</a:t>
            </a: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3600">
                <a:solidFill>
                  <a:schemeClr val="bg1"/>
                </a:solidFill>
                <a:highlight>
                  <a:srgbClr val="FFFF00"/>
                </a:highlight>
              </a:rPr>
              <a:t>Why should we study eclipsing binary stars?</a:t>
            </a:r>
          </a:p>
        </p:txBody>
      </p:sp>
      <p:sp>
        <p:nvSpPr>
          <p:cNvPr id="4" name="TextBox 3">
            <a:extLst>
              <a:ext uri="{FF2B5EF4-FFF2-40B4-BE49-F238E27FC236}">
                <a16:creationId xmlns:a16="http://schemas.microsoft.com/office/drawing/2014/main" id="{8C7C00DA-7529-CBEC-9DBA-7C1B37415D3D}"/>
              </a:ext>
            </a:extLst>
          </p:cNvPr>
          <p:cNvSpPr txBox="1"/>
          <p:nvPr/>
        </p:nvSpPr>
        <p:spPr>
          <a:xfrm>
            <a:off x="20" y="6858000"/>
            <a:ext cx="12191980" cy="230832"/>
          </a:xfrm>
          <a:prstGeom prst="rect">
            <a:avLst/>
          </a:prstGeom>
          <a:noFill/>
        </p:spPr>
        <p:txBody>
          <a:bodyPr wrap="square" rtlCol="0">
            <a:spAutoFit/>
          </a:bodyPr>
          <a:lstStyle/>
          <a:p>
            <a:r>
              <a:rPr lang="en-US" sz="900">
                <a:hlinkClick r:id="rId3" tooltip="https://80000hours.org/career-guide/top-careers/profiles/data-science/"/>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273066439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2A7B31B9-3A53-6545-C7D3-0E9F16735C26}"/>
              </a:ext>
            </a:extLst>
          </p:cNvPr>
          <p:cNvPicPr>
            <a:picLocks noChangeAspect="1"/>
          </p:cNvPicPr>
          <p:nvPr/>
        </p:nvPicPr>
        <p:blipFill>
          <a:blip r:embed="rId2"/>
          <a:stretch>
            <a:fillRect/>
          </a:stretch>
        </p:blipFill>
        <p:spPr>
          <a:xfrm>
            <a:off x="2346095" y="457200"/>
            <a:ext cx="7499810" cy="5943600"/>
          </a:xfrm>
          <a:prstGeom prst="rect">
            <a:avLst/>
          </a:prstGeom>
        </p:spPr>
      </p:pic>
    </p:spTree>
    <p:extLst>
      <p:ext uri="{BB962C8B-B14F-4D97-AF65-F5344CB8AC3E}">
        <p14:creationId xmlns:p14="http://schemas.microsoft.com/office/powerpoint/2010/main" val="4002970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14CC0A7D-2A21-145D-709E-D3B442618A66}"/>
              </a:ext>
            </a:extLst>
          </p:cNvPr>
          <p:cNvPicPr>
            <a:picLocks noChangeAspect="1"/>
          </p:cNvPicPr>
          <p:nvPr/>
        </p:nvPicPr>
        <p:blipFill>
          <a:blip r:embed="rId2"/>
          <a:stretch>
            <a:fillRect/>
          </a:stretch>
        </p:blipFill>
        <p:spPr>
          <a:xfrm>
            <a:off x="2346095" y="457200"/>
            <a:ext cx="7499810" cy="5943600"/>
          </a:xfrm>
          <a:prstGeom prst="rect">
            <a:avLst/>
          </a:prstGeom>
        </p:spPr>
      </p:pic>
    </p:spTree>
    <p:extLst>
      <p:ext uri="{BB962C8B-B14F-4D97-AF65-F5344CB8AC3E}">
        <p14:creationId xmlns:p14="http://schemas.microsoft.com/office/powerpoint/2010/main" val="250046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a:extLst>
              <a:ext uri="{FF2B5EF4-FFF2-40B4-BE49-F238E27FC236}">
                <a16:creationId xmlns:a16="http://schemas.microsoft.com/office/drawing/2014/main" id="{E987004A-AC38-B7C6-5C4A-C1A42CE7D44F}"/>
              </a:ext>
            </a:extLst>
          </p:cNvPr>
          <p:cNvPicPr>
            <a:picLocks noChangeAspect="1"/>
          </p:cNvPicPr>
          <p:nvPr/>
        </p:nvPicPr>
        <p:blipFill>
          <a:blip r:embed="rId2"/>
          <a:stretch>
            <a:fillRect/>
          </a:stretch>
        </p:blipFill>
        <p:spPr>
          <a:xfrm>
            <a:off x="2346095" y="457200"/>
            <a:ext cx="7499810" cy="5943600"/>
          </a:xfrm>
          <a:prstGeom prst="rect">
            <a:avLst/>
          </a:prstGeom>
        </p:spPr>
      </p:pic>
    </p:spTree>
    <p:extLst>
      <p:ext uri="{BB962C8B-B14F-4D97-AF65-F5344CB8AC3E}">
        <p14:creationId xmlns:p14="http://schemas.microsoft.com/office/powerpoint/2010/main" val="25961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35C246DD-F8CE-6AC5-86AC-A2D0E8BCB159}"/>
              </a:ext>
            </a:extLst>
          </p:cNvPr>
          <p:cNvSpPr>
            <a:spLocks noGrp="1"/>
          </p:cNvSpPr>
          <p:nvPr>
            <p:ph idx="1"/>
          </p:nvPr>
        </p:nvSpPr>
        <p:spPr>
          <a:xfrm>
            <a:off x="838200" y="3146400"/>
            <a:ext cx="4391025" cy="2454300"/>
          </a:xfrm>
        </p:spPr>
        <p:txBody>
          <a:bodyPr vert="horz" lIns="91440" tIns="45720" rIns="91440" bIns="45720" rtlCol="0">
            <a:normAutofit/>
          </a:bodyPr>
          <a:lstStyle/>
          <a:p>
            <a:pPr marL="0" indent="0">
              <a:buNone/>
            </a:pPr>
            <a:r>
              <a:rPr lang="en-US" sz="2400">
                <a:solidFill>
                  <a:schemeClr val="bg1">
                    <a:alpha val="80000"/>
                  </a:schemeClr>
                </a:solidFill>
                <a:latin typeface="Arial"/>
                <a:cs typeface="Times"/>
              </a:rPr>
              <a:t>Why Sinusoidal Variation?</a:t>
            </a:r>
          </a:p>
          <a:p>
            <a:pPr marL="0" indent="0">
              <a:buNone/>
            </a:pPr>
            <a:endParaRPr lang="en-US" sz="2400">
              <a:solidFill>
                <a:schemeClr val="bg1">
                  <a:alpha val="80000"/>
                </a:schemeClr>
              </a:solidFill>
              <a:latin typeface="Times"/>
              <a:cs typeface="Times"/>
            </a:endParaRPr>
          </a:p>
          <a:p>
            <a:pPr marL="0" indent="0">
              <a:buNone/>
            </a:pPr>
            <a:endParaRPr lang="en-US" sz="2400">
              <a:solidFill>
                <a:schemeClr val="bg1">
                  <a:alpha val="80000"/>
                </a:schemeClr>
              </a:solidFill>
              <a:latin typeface="Times"/>
              <a:cs typeface="Times"/>
            </a:endParaRPr>
          </a:p>
          <a:p>
            <a:pPr marL="0" indent="0">
              <a:buNone/>
            </a:pPr>
            <a:r>
              <a:rPr lang="en-US" sz="2400">
                <a:solidFill>
                  <a:schemeClr val="bg1">
                    <a:alpha val="80000"/>
                  </a:schemeClr>
                </a:solidFill>
                <a:latin typeface="Arial"/>
                <a:cs typeface="Times"/>
              </a:rPr>
              <a:t>Heating effects of the BD!!</a:t>
            </a:r>
          </a:p>
          <a:p>
            <a:pPr marL="0" indent="0">
              <a:buNone/>
            </a:pPr>
            <a:endParaRPr lang="en-US" sz="2400">
              <a:solidFill>
                <a:schemeClr val="bg1">
                  <a:alpha val="80000"/>
                </a:schemeClr>
              </a:solidFill>
              <a:latin typeface="Times"/>
              <a:cs typeface="Times"/>
            </a:endParaRPr>
          </a:p>
          <a:p>
            <a:pPr marL="0" indent="0">
              <a:buNone/>
            </a:pPr>
            <a:endParaRPr lang="en-US" sz="2400">
              <a:solidFill>
                <a:schemeClr val="bg1">
                  <a:alpha val="80000"/>
                </a:schemeClr>
              </a:solidFill>
              <a:latin typeface="Times"/>
              <a:cs typeface="Times"/>
            </a:endParaRPr>
          </a:p>
        </p:txBody>
      </p:sp>
      <p:pic>
        <p:nvPicPr>
          <p:cNvPr id="2" name="Picture 3" descr="Chart, line chart, histogram&#10;&#10;Description automatically generated">
            <a:extLst>
              <a:ext uri="{FF2B5EF4-FFF2-40B4-BE49-F238E27FC236}">
                <a16:creationId xmlns:a16="http://schemas.microsoft.com/office/drawing/2014/main" id="{E987004A-AC38-B7C6-5C4A-C1A42CE7D44F}"/>
              </a:ext>
            </a:extLst>
          </p:cNvPr>
          <p:cNvPicPr>
            <a:picLocks noChangeAspect="1"/>
          </p:cNvPicPr>
          <p:nvPr/>
        </p:nvPicPr>
        <p:blipFill>
          <a:blip r:embed="rId2"/>
          <a:stretch>
            <a:fillRect/>
          </a:stretch>
        </p:blipFill>
        <p:spPr>
          <a:xfrm>
            <a:off x="6228064" y="1429488"/>
            <a:ext cx="4996845" cy="3960000"/>
          </a:xfrm>
          <a:prstGeom prst="rect">
            <a:avLst/>
          </a:prstGeom>
        </p:spPr>
      </p:pic>
    </p:spTree>
    <p:extLst>
      <p:ext uri="{BB962C8B-B14F-4D97-AF65-F5344CB8AC3E}">
        <p14:creationId xmlns:p14="http://schemas.microsoft.com/office/powerpoint/2010/main" val="1226899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5C246DD-F8CE-6AC5-86AC-A2D0E8BCB159}"/>
              </a:ext>
            </a:extLst>
          </p:cNvPr>
          <p:cNvSpPr>
            <a:spLocks noGrp="1"/>
          </p:cNvSpPr>
          <p:nvPr>
            <p:ph idx="1"/>
          </p:nvPr>
        </p:nvSpPr>
        <p:spPr>
          <a:xfrm>
            <a:off x="648931" y="2438401"/>
            <a:ext cx="3667036" cy="3779520"/>
          </a:xfrm>
        </p:spPr>
        <p:txBody>
          <a:bodyPr vert="horz" lIns="91440" tIns="45720" rIns="91440" bIns="45720" rtlCol="0">
            <a:noAutofit/>
          </a:bodyPr>
          <a:lstStyle/>
          <a:p>
            <a:pPr marL="0" indent="0">
              <a:buNone/>
            </a:pPr>
            <a:r>
              <a:rPr lang="en-US" sz="2400">
                <a:latin typeface="+mj-lt"/>
                <a:cs typeface="Times"/>
              </a:rPr>
              <a:t>What else can we learn?</a:t>
            </a:r>
            <a:endParaRPr lang="en-US" sz="2400">
              <a:latin typeface="+mj-lt"/>
              <a:cs typeface="Calibri" panose="020F0502020204030204"/>
            </a:endParaRPr>
          </a:p>
          <a:p>
            <a:pPr marL="0" indent="0">
              <a:buNone/>
            </a:pPr>
            <a:r>
              <a:rPr lang="en-US" sz="2400">
                <a:latin typeface="+mj-lt"/>
                <a:cs typeface="Times"/>
              </a:rPr>
              <a:t>Probably edge on?</a:t>
            </a:r>
          </a:p>
          <a:p>
            <a:pPr marL="0" indent="0">
              <a:buNone/>
            </a:pPr>
            <a:endParaRPr lang="en-US" sz="2400">
              <a:latin typeface="+mj-lt"/>
              <a:cs typeface="Times"/>
            </a:endParaRPr>
          </a:p>
          <a:p>
            <a:pPr marL="0" indent="0">
              <a:buNone/>
            </a:pPr>
            <a:r>
              <a:rPr lang="en-US" sz="2400">
                <a:latin typeface="+mj-lt"/>
                <a:cs typeface="Times"/>
              </a:rPr>
              <a:t>Eccentricity close to zero!</a:t>
            </a:r>
          </a:p>
          <a:p>
            <a:pPr marL="0" indent="0">
              <a:buNone/>
            </a:pPr>
            <a:r>
              <a:rPr lang="en-US" sz="2400">
                <a:latin typeface="+mj-lt"/>
                <a:cs typeface="Times"/>
              </a:rPr>
              <a:t>(</a:t>
            </a:r>
            <a:r>
              <a:rPr lang="en-US" sz="2400" err="1">
                <a:latin typeface="+mj-lt"/>
                <a:cs typeface="Times"/>
              </a:rPr>
              <a:t>i</a:t>
            </a:r>
            <a:r>
              <a:rPr lang="en-US" sz="2400">
                <a:latin typeface="+mj-lt"/>
                <a:cs typeface="Times"/>
              </a:rPr>
              <a:t>) equally spaced dips.</a:t>
            </a:r>
          </a:p>
          <a:p>
            <a:pPr marL="0" indent="0">
              <a:buNone/>
            </a:pPr>
            <a:r>
              <a:rPr lang="en-US" sz="2400">
                <a:latin typeface="+mj-lt"/>
                <a:cs typeface="Times"/>
              </a:rPr>
              <a:t>(ii) sinusoidal variation.</a:t>
            </a:r>
          </a:p>
        </p:txBody>
      </p:sp>
      <p:sp>
        <p:nvSpPr>
          <p:cNvPr id="9" name="Rectangle 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a:extLst>
              <a:ext uri="{FF2B5EF4-FFF2-40B4-BE49-F238E27FC236}">
                <a16:creationId xmlns:a16="http://schemas.microsoft.com/office/drawing/2014/main" id="{E987004A-AC38-B7C6-5C4A-C1A42CE7D44F}"/>
              </a:ext>
            </a:extLst>
          </p:cNvPr>
          <p:cNvPicPr>
            <a:picLocks noChangeAspect="1"/>
          </p:cNvPicPr>
          <p:nvPr/>
        </p:nvPicPr>
        <p:blipFill rotWithShape="1">
          <a:blip r:embed="rId2"/>
          <a:srcRect r="10828" b="2"/>
          <a:stretch/>
        </p:blipFill>
        <p:spPr>
          <a:xfrm>
            <a:off x="5276088" y="640082"/>
            <a:ext cx="6276250" cy="5577838"/>
          </a:xfrm>
          <a:prstGeom prst="rect">
            <a:avLst/>
          </a:prstGeom>
          <a:effectLst/>
        </p:spPr>
      </p:pic>
    </p:spTree>
    <p:extLst>
      <p:ext uri="{BB962C8B-B14F-4D97-AF65-F5344CB8AC3E}">
        <p14:creationId xmlns:p14="http://schemas.microsoft.com/office/powerpoint/2010/main" val="149925108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D2E66270-EAA6-00BE-5CA2-DFBB18AB5A6A}"/>
              </a:ext>
            </a:extLst>
          </p:cNvPr>
          <p:cNvPicPr>
            <a:picLocks noChangeAspect="1"/>
          </p:cNvPicPr>
          <p:nvPr/>
        </p:nvPicPr>
        <p:blipFill>
          <a:blip r:embed="rId2"/>
          <a:stretch>
            <a:fillRect/>
          </a:stretch>
        </p:blipFill>
        <p:spPr>
          <a:xfrm>
            <a:off x="2028825" y="93095"/>
            <a:ext cx="8258175" cy="6557510"/>
          </a:xfrm>
          <a:prstGeom prst="rect">
            <a:avLst/>
          </a:prstGeom>
        </p:spPr>
      </p:pic>
    </p:spTree>
    <p:extLst>
      <p:ext uri="{BB962C8B-B14F-4D97-AF65-F5344CB8AC3E}">
        <p14:creationId xmlns:p14="http://schemas.microsoft.com/office/powerpoint/2010/main" val="213759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3502">
              <a:srgbClr val="20242A"/>
            </a:gs>
            <a:gs pos="3001">
              <a:srgbClr val="1A212E"/>
            </a:gs>
            <a:gs pos="2000">
              <a:srgbClr val="0E1B35"/>
            </a:gs>
            <a:gs pos="4002">
              <a:schemeClr val="tx1">
                <a:lumMod val="85000"/>
                <a:lumOff val="15000"/>
              </a:schemeClr>
            </a:gs>
            <a:gs pos="1001">
              <a:srgbClr val="032364">
                <a:lumMod val="61000"/>
              </a:srgbClr>
            </a:gs>
            <a:gs pos="0">
              <a:srgbClr val="002060"/>
            </a:gs>
            <a:gs pos="23000">
              <a:schemeClr val="accent1">
                <a:lumMod val="89000"/>
              </a:schemeClr>
            </a:gs>
            <a:gs pos="69000">
              <a:schemeClr val="accent1">
                <a:lumMod val="75000"/>
              </a:schemeClr>
            </a:gs>
            <a:gs pos="97000">
              <a:schemeClr val="accent1">
                <a:lumMod val="7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51E23F9-3F43-F22C-708B-1621676BCA92}"/>
              </a:ext>
            </a:extLst>
          </p:cNvPr>
          <p:cNvPicPr>
            <a:picLocks noChangeAspect="1"/>
          </p:cNvPicPr>
          <p:nvPr/>
        </p:nvPicPr>
        <p:blipFill>
          <a:blip r:embed="rId2"/>
          <a:stretch>
            <a:fillRect/>
          </a:stretch>
        </p:blipFill>
        <p:spPr>
          <a:xfrm>
            <a:off x="2028825" y="93095"/>
            <a:ext cx="8258175" cy="6557510"/>
          </a:xfrm>
          <a:prstGeom prst="rect">
            <a:avLst/>
          </a:prstGeom>
        </p:spPr>
      </p:pic>
    </p:spTree>
    <p:extLst>
      <p:ext uri="{BB962C8B-B14F-4D97-AF65-F5344CB8AC3E}">
        <p14:creationId xmlns:p14="http://schemas.microsoft.com/office/powerpoint/2010/main" val="2586946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833002" y="365125"/>
            <a:ext cx="10520702" cy="1325563"/>
          </a:xfrm>
        </p:spPr>
        <p:txBody>
          <a:bodyPr>
            <a:normAutofit/>
          </a:bodyPr>
          <a:lstStyle/>
          <a:p>
            <a:r>
              <a:rPr lang="en-US">
                <a:solidFill>
                  <a:srgbClr val="FFFFFF"/>
                </a:solidFill>
                <a:latin typeface="Helvetica" pitchFamily="2" charset="0"/>
              </a:rPr>
              <a:t>Measured Values</a:t>
            </a:r>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838201" y="2022601"/>
            <a:ext cx="10515598" cy="4154361"/>
          </a:xfrm>
        </p:spPr>
        <p:txBody>
          <a:bodyPr vert="horz" lIns="91440" tIns="45720" rIns="91440" bIns="45720" rtlCol="0">
            <a:normAutofit/>
          </a:bodyPr>
          <a:lstStyle/>
          <a:p>
            <a:r>
              <a:rPr lang="en-US" sz="2000">
                <a:solidFill>
                  <a:srgbClr val="FFFFFF"/>
                </a:solidFill>
                <a:latin typeface="+mj-lt"/>
                <a:cs typeface="Times"/>
              </a:rPr>
              <a:t>Period (Average) = 92.4235 minutes = ~ 1.5404 hours</a:t>
            </a:r>
          </a:p>
          <a:p>
            <a:endParaRPr lang="en-US" sz="2000">
              <a:solidFill>
                <a:srgbClr val="FFFFFF"/>
              </a:solidFill>
              <a:latin typeface="+mj-lt"/>
              <a:cs typeface="Times"/>
            </a:endParaRPr>
          </a:p>
          <a:p>
            <a:r>
              <a:rPr lang="en-US" sz="2000">
                <a:solidFill>
                  <a:srgbClr val="FFFFFF"/>
                </a:solidFill>
                <a:latin typeface="+mj-lt"/>
                <a:cs typeface="Times"/>
              </a:rPr>
              <a:t>Actual Period = ~1.541 hours</a:t>
            </a:r>
          </a:p>
          <a:p>
            <a:endParaRPr lang="en-US" sz="2000">
              <a:solidFill>
                <a:srgbClr val="FFFFFF"/>
              </a:solidFill>
              <a:latin typeface="+mj-lt"/>
              <a:cs typeface="Times"/>
            </a:endParaRPr>
          </a:p>
          <a:p>
            <a:r>
              <a:rPr lang="en-US" sz="2000">
                <a:solidFill>
                  <a:srgbClr val="FFFFFF"/>
                </a:solidFill>
                <a:latin typeface="+mj-lt"/>
                <a:cs typeface="Times"/>
              </a:rPr>
              <a:t>Error = ~ 0.04 %</a:t>
            </a:r>
          </a:p>
        </p:txBody>
      </p:sp>
    </p:spTree>
    <p:extLst>
      <p:ext uri="{BB962C8B-B14F-4D97-AF65-F5344CB8AC3E}">
        <p14:creationId xmlns:p14="http://schemas.microsoft.com/office/powerpoint/2010/main" val="175659729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 on document with pen">
            <a:extLst>
              <a:ext uri="{FF2B5EF4-FFF2-40B4-BE49-F238E27FC236}">
                <a16:creationId xmlns:a16="http://schemas.microsoft.com/office/drawing/2014/main" id="{DAF97B4D-989D-C455-084F-09BDEF4E2924}"/>
              </a:ext>
            </a:extLst>
          </p:cNvPr>
          <p:cNvPicPr>
            <a:picLocks noChangeAspect="1"/>
          </p:cNvPicPr>
          <p:nvPr/>
        </p:nvPicPr>
        <p:blipFill rotWithShape="1">
          <a:blip r:embed="rId2">
            <a:alphaModFix amt="35000"/>
          </a:blip>
          <a:srcRect t="983" r="-2" b="14619"/>
          <a:stretch/>
        </p:blipFill>
        <p:spPr>
          <a:xfrm>
            <a:off x="20" y="10"/>
            <a:ext cx="12191980" cy="6857990"/>
          </a:xfrm>
          <a:prstGeom prst="rect">
            <a:avLst/>
          </a:prstGeom>
        </p:spPr>
      </p:pic>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838200" y="365125"/>
            <a:ext cx="10515600" cy="1325563"/>
          </a:xfrm>
        </p:spPr>
        <p:txBody>
          <a:bodyPr>
            <a:normAutofit/>
          </a:bodyPr>
          <a:lstStyle/>
          <a:p>
            <a:r>
              <a:rPr lang="en-US">
                <a:solidFill>
                  <a:srgbClr val="FFFFFF"/>
                </a:solidFill>
                <a:latin typeface="LM Roman Caps 10"/>
              </a:rPr>
              <a:t>Measured Values</a:t>
            </a:r>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latin typeface="Times"/>
                <a:cs typeface="Times"/>
              </a:rPr>
              <a:t>Average V magnitude = ~15.42 </a:t>
            </a:r>
          </a:p>
          <a:p>
            <a:endParaRPr lang="en-US">
              <a:solidFill>
                <a:srgbClr val="FFFFFF"/>
              </a:solidFill>
              <a:latin typeface="Times"/>
              <a:cs typeface="Times"/>
            </a:endParaRPr>
          </a:p>
          <a:p>
            <a:r>
              <a:rPr lang="en-US">
                <a:solidFill>
                  <a:srgbClr val="FFFFFF"/>
                </a:solidFill>
                <a:latin typeface="Times"/>
                <a:cs typeface="Times"/>
              </a:rPr>
              <a:t>Actual V Magnitude = ~15.82</a:t>
            </a:r>
          </a:p>
          <a:p>
            <a:endParaRPr lang="en-US">
              <a:solidFill>
                <a:srgbClr val="FFFFFF"/>
              </a:solidFill>
              <a:latin typeface="Times"/>
              <a:cs typeface="Times"/>
            </a:endParaRPr>
          </a:p>
          <a:p>
            <a:r>
              <a:rPr lang="en-US">
                <a:solidFill>
                  <a:srgbClr val="FFFFFF"/>
                </a:solidFill>
                <a:latin typeface="Times"/>
                <a:cs typeface="Times"/>
              </a:rPr>
              <a:t>Error = ~2.53 %</a:t>
            </a:r>
          </a:p>
          <a:p>
            <a:endParaRPr lang="en-US">
              <a:solidFill>
                <a:srgbClr val="FFFFFF"/>
              </a:solidFill>
              <a:latin typeface="Times"/>
              <a:cs typeface="Times"/>
            </a:endParaRPr>
          </a:p>
        </p:txBody>
      </p:sp>
    </p:spTree>
    <p:extLst>
      <p:ext uri="{BB962C8B-B14F-4D97-AF65-F5344CB8AC3E}">
        <p14:creationId xmlns:p14="http://schemas.microsoft.com/office/powerpoint/2010/main" val="153353594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833002" y="365125"/>
            <a:ext cx="10520702" cy="1325563"/>
          </a:xfrm>
        </p:spPr>
        <p:txBody>
          <a:bodyPr>
            <a:normAutofit/>
          </a:bodyPr>
          <a:lstStyle/>
          <a:p>
            <a:r>
              <a:rPr lang="en-US">
                <a:solidFill>
                  <a:srgbClr val="FFFFFF"/>
                </a:solidFill>
                <a:latin typeface="LM Roman Caps 10"/>
              </a:rPr>
              <a:t>Measured Values</a:t>
            </a:r>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838201" y="2022601"/>
            <a:ext cx="10515598" cy="4154361"/>
          </a:xfrm>
        </p:spPr>
        <p:txBody>
          <a:bodyPr vert="horz" lIns="91440" tIns="45720" rIns="91440" bIns="45720" rtlCol="0">
            <a:normAutofit/>
          </a:bodyPr>
          <a:lstStyle/>
          <a:p>
            <a:r>
              <a:rPr lang="en-US" sz="2000">
                <a:solidFill>
                  <a:srgbClr val="FFFFFF"/>
                </a:solidFill>
                <a:latin typeface="Times"/>
                <a:cs typeface="Times"/>
              </a:rPr>
              <a:t>Primary Dip = ~ 0.271</a:t>
            </a:r>
          </a:p>
          <a:p>
            <a:endParaRPr lang="en-US" sz="2000">
              <a:solidFill>
                <a:srgbClr val="FFFFFF"/>
              </a:solidFill>
              <a:latin typeface="Times"/>
              <a:cs typeface="Times"/>
            </a:endParaRPr>
          </a:p>
          <a:p>
            <a:r>
              <a:rPr lang="en-US" sz="2000">
                <a:solidFill>
                  <a:srgbClr val="FFFFFF"/>
                </a:solidFill>
                <a:latin typeface="Times"/>
                <a:cs typeface="Times"/>
              </a:rPr>
              <a:t>Relative Primary Dip  = 98.242 %</a:t>
            </a:r>
          </a:p>
          <a:p>
            <a:endParaRPr lang="en-US" sz="2000">
              <a:solidFill>
                <a:srgbClr val="FFFFFF"/>
              </a:solidFill>
              <a:latin typeface="Times"/>
              <a:cs typeface="Times"/>
            </a:endParaRPr>
          </a:p>
          <a:p>
            <a:r>
              <a:rPr lang="en-US" sz="2000">
                <a:solidFill>
                  <a:srgbClr val="FFFFFF"/>
                </a:solidFill>
                <a:latin typeface="Times"/>
                <a:cs typeface="Times"/>
              </a:rPr>
              <a:t>Secondary Dip = ~ 0.051</a:t>
            </a:r>
          </a:p>
          <a:p>
            <a:endParaRPr lang="en-US" sz="2000">
              <a:solidFill>
                <a:srgbClr val="FFFFFF"/>
              </a:solidFill>
              <a:latin typeface="Times"/>
              <a:cs typeface="Times"/>
            </a:endParaRPr>
          </a:p>
          <a:p>
            <a:r>
              <a:rPr lang="en-US" sz="2000">
                <a:solidFill>
                  <a:srgbClr val="FFFFFF"/>
                </a:solidFill>
                <a:latin typeface="Times"/>
                <a:cs typeface="Times"/>
              </a:rPr>
              <a:t>Relative Secondary Dip = 99.671 %</a:t>
            </a:r>
          </a:p>
          <a:p>
            <a:endParaRPr lang="en-US" sz="2000">
              <a:solidFill>
                <a:srgbClr val="FFFFFF"/>
              </a:solidFill>
              <a:latin typeface="Times"/>
              <a:cs typeface="Times"/>
            </a:endParaRPr>
          </a:p>
          <a:p>
            <a:endParaRPr lang="en-US" sz="2000">
              <a:solidFill>
                <a:srgbClr val="FFFFFF"/>
              </a:solidFill>
              <a:latin typeface="Times"/>
              <a:cs typeface="Times"/>
            </a:endParaRPr>
          </a:p>
        </p:txBody>
      </p:sp>
    </p:spTree>
    <p:extLst>
      <p:ext uri="{BB962C8B-B14F-4D97-AF65-F5344CB8AC3E}">
        <p14:creationId xmlns:p14="http://schemas.microsoft.com/office/powerpoint/2010/main" val="96507546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5">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 up of an eye&#10;&#10;Description automatically generated with medium confidence">
            <a:extLst>
              <a:ext uri="{FF2B5EF4-FFF2-40B4-BE49-F238E27FC236}">
                <a16:creationId xmlns:a16="http://schemas.microsoft.com/office/drawing/2014/main" id="{6FA5DD8B-CF27-82B7-3F52-2E780C3087A7}"/>
              </a:ext>
            </a:extLst>
          </p:cNvPr>
          <p:cNvPicPr>
            <a:picLocks noChangeAspect="1"/>
          </p:cNvPicPr>
          <p:nvPr/>
        </p:nvPicPr>
        <p:blipFill rotWithShape="1">
          <a:blip r:embed="rId3">
            <a:alphaModFix amt="40000"/>
            <a:extLst>
              <a:ext uri="{837473B0-CC2E-450A-ABE3-18F120FF3D39}">
                <a1611:picAttrSrcUrl xmlns:a1611="http://schemas.microsoft.com/office/drawing/2016/11/main" r:id="rId4"/>
              </a:ext>
            </a:extLst>
          </a:blip>
          <a:srcRect l="7028" r="23662"/>
          <a:stretch/>
        </p:blipFill>
        <p:spPr>
          <a:xfrm>
            <a:off x="0" y="0"/>
            <a:ext cx="8450297" cy="6857990"/>
          </a:xfrm>
          <a:prstGeom prst="rect">
            <a:avLst/>
          </a:prstGeom>
        </p:spPr>
      </p:pic>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838201" y="365125"/>
            <a:ext cx="5251316" cy="1627636"/>
          </a:xfrm>
        </p:spPr>
        <p:txBody>
          <a:bodyPr>
            <a:normAutofit/>
          </a:bodyPr>
          <a:lstStyle/>
          <a:p>
            <a:r>
              <a:rPr lang="en-US">
                <a:solidFill>
                  <a:srgbClr val="FFFFFF"/>
                </a:solidFill>
                <a:latin typeface="Helvetica" pitchFamily="2" charset="0"/>
              </a:rPr>
              <a:t>Introduction &amp; The Science Motivation</a:t>
            </a: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838200" y="2219785"/>
            <a:ext cx="4619621" cy="3957178"/>
          </a:xfrm>
        </p:spPr>
        <p:txBody>
          <a:bodyPr vert="horz" lIns="91440" tIns="45720" rIns="91440" bIns="45720" rtlCol="0">
            <a:normAutofit/>
          </a:bodyPr>
          <a:lstStyle/>
          <a:p>
            <a:pPr marL="0" indent="0">
              <a:buNone/>
            </a:pPr>
            <a:r>
              <a:rPr lang="en-US" sz="2000" b="0" i="0" u="none" strike="noStrike">
                <a:solidFill>
                  <a:srgbClr val="FFFFFF"/>
                </a:solidFill>
                <a:effectLst/>
                <a:latin typeface="Helvetica"/>
                <a:cs typeface="Helvetica"/>
              </a:rPr>
              <a:t>Eclipsing binaries are integral to study</a:t>
            </a:r>
          </a:p>
          <a:p>
            <a:pPr>
              <a:buFont typeface="Wingdings" pitchFamily="2" charset="2"/>
              <a:buChar char="Ø"/>
            </a:pPr>
            <a:r>
              <a:rPr lang="en-US" sz="2000">
                <a:solidFill>
                  <a:srgbClr val="FFFFFF"/>
                </a:solidFill>
                <a:latin typeface="Helvetica"/>
                <a:cs typeface="Helvetica"/>
              </a:rPr>
              <a:t>Stellar Masses</a:t>
            </a:r>
          </a:p>
          <a:p>
            <a:pPr>
              <a:buFont typeface="Wingdings" pitchFamily="2" charset="2"/>
              <a:buChar char="Ø"/>
            </a:pPr>
            <a:r>
              <a:rPr lang="en-US" sz="2000" b="0" i="0" u="none" strike="noStrike">
                <a:solidFill>
                  <a:srgbClr val="FFFFFF"/>
                </a:solidFill>
                <a:effectLst/>
                <a:latin typeface="Helvetica"/>
                <a:cs typeface="Helvetica"/>
              </a:rPr>
              <a:t>Radii</a:t>
            </a:r>
          </a:p>
          <a:p>
            <a:pPr>
              <a:buFont typeface="Wingdings" pitchFamily="2" charset="2"/>
              <a:buChar char="Ø"/>
            </a:pPr>
            <a:r>
              <a:rPr lang="en-US" sz="2000" b="0" i="0" u="none" strike="noStrike">
                <a:solidFill>
                  <a:srgbClr val="FFFFFF"/>
                </a:solidFill>
                <a:effectLst/>
                <a:latin typeface="Helvetica"/>
                <a:cs typeface="Helvetica"/>
              </a:rPr>
              <a:t>Luminosities</a:t>
            </a:r>
          </a:p>
          <a:p>
            <a:pPr>
              <a:buFont typeface="Wingdings" pitchFamily="2" charset="2"/>
              <a:buChar char="Ø"/>
            </a:pPr>
            <a:r>
              <a:rPr lang="en-US" sz="2000">
                <a:solidFill>
                  <a:srgbClr val="FFFFFF"/>
                </a:solidFill>
                <a:latin typeface="Helvetica"/>
                <a:cs typeface="Helvetica"/>
              </a:rPr>
              <a:t>Ages </a:t>
            </a:r>
            <a:endParaRPr lang="en-US" sz="2000" b="0" i="0" u="none" strike="noStrike">
              <a:solidFill>
                <a:srgbClr val="FFFFFF"/>
              </a:solidFill>
              <a:effectLst/>
              <a:latin typeface="Helvetica" pitchFamily="2" charset="0"/>
              <a:cs typeface="Helvetica"/>
            </a:endParaRPr>
          </a:p>
          <a:p>
            <a:pPr>
              <a:buFont typeface="Wingdings" pitchFamily="2" charset="2"/>
              <a:buChar char="Ø"/>
            </a:pPr>
            <a:r>
              <a:rPr lang="en-US" sz="2000">
                <a:solidFill>
                  <a:srgbClr val="FFFFFF"/>
                </a:solidFill>
                <a:latin typeface="Helvetica"/>
                <a:cs typeface="Helvetica"/>
              </a:rPr>
              <a:t>Distances</a:t>
            </a:r>
          </a:p>
        </p:txBody>
      </p:sp>
      <p:pic>
        <p:nvPicPr>
          <p:cNvPr id="61" name="Picture 58" descr="Chart, diagram&#10;&#10;Description automatically generated">
            <a:extLst>
              <a:ext uri="{FF2B5EF4-FFF2-40B4-BE49-F238E27FC236}">
                <a16:creationId xmlns:a16="http://schemas.microsoft.com/office/drawing/2014/main" id="{6359A6CD-C4CF-DA35-2999-679D1DFDA08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2396"/>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4618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833002" y="448253"/>
            <a:ext cx="10520702" cy="1325563"/>
          </a:xfrm>
        </p:spPr>
        <p:txBody>
          <a:bodyPr>
            <a:normAutofit/>
          </a:bodyPr>
          <a:lstStyle/>
          <a:p>
            <a:r>
              <a:rPr lang="en-US">
                <a:latin typeface="LM Roman Caps 10"/>
              </a:rPr>
              <a:t>Measured Values</a:t>
            </a:r>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838200" y="2191807"/>
            <a:ext cx="4936067" cy="3985155"/>
          </a:xfrm>
        </p:spPr>
        <p:txBody>
          <a:bodyPr vert="horz" lIns="91440" tIns="45720" rIns="91440" bIns="45720" rtlCol="0">
            <a:normAutofit/>
          </a:bodyPr>
          <a:lstStyle/>
          <a:p>
            <a:r>
              <a:rPr lang="en-US" sz="2000">
                <a:latin typeface="Times"/>
                <a:cs typeface="Times"/>
              </a:rPr>
              <a:t>Primary Dip lasts for = ~ 18.478 minutes</a:t>
            </a:r>
          </a:p>
          <a:p>
            <a:endParaRPr lang="en-US" sz="2000">
              <a:latin typeface="Times"/>
              <a:cs typeface="Times"/>
            </a:endParaRPr>
          </a:p>
          <a:p>
            <a:r>
              <a:rPr lang="en-US" sz="2000">
                <a:latin typeface="Times"/>
                <a:cs typeface="Times"/>
              </a:rPr>
              <a:t>Relative length of Primary dip w.r.t to period = ~ 0.19993</a:t>
            </a:r>
          </a:p>
          <a:p>
            <a:endParaRPr lang="en-US" sz="2000">
              <a:latin typeface="Times"/>
              <a:cs typeface="Times"/>
            </a:endParaRPr>
          </a:p>
          <a:p>
            <a:r>
              <a:rPr lang="en-US" sz="2000">
                <a:latin typeface="Times"/>
                <a:cs typeface="Times"/>
              </a:rPr>
              <a:t>Secondary Dip lasts for = ~ 18.482 minutes</a:t>
            </a:r>
          </a:p>
          <a:p>
            <a:endParaRPr lang="en-US" sz="2000">
              <a:latin typeface="Times"/>
              <a:cs typeface="Times"/>
            </a:endParaRPr>
          </a:p>
          <a:p>
            <a:r>
              <a:rPr lang="en-US" sz="2000">
                <a:latin typeface="Times"/>
                <a:cs typeface="Times"/>
              </a:rPr>
              <a:t>Relative length of Secondary dip w.r.t to period = ~ 0.19997</a:t>
            </a:r>
            <a:endParaRPr lang="en-US" sz="2000">
              <a:ea typeface="+mn-lt"/>
              <a:cs typeface="+mn-lt"/>
            </a:endParaRPr>
          </a:p>
          <a:p>
            <a:endParaRPr lang="en-US" sz="2000">
              <a:ea typeface="+mn-lt"/>
              <a:cs typeface="+mn-lt"/>
            </a:endParaRPr>
          </a:p>
          <a:p>
            <a:pPr marL="0" indent="0">
              <a:buNone/>
            </a:pPr>
            <a:endParaRPr lang="en-US" sz="2000">
              <a:latin typeface="Times"/>
              <a:cs typeface="Times"/>
            </a:endParaRPr>
          </a:p>
        </p:txBody>
      </p:sp>
    </p:spTree>
    <p:extLst>
      <p:ext uri="{BB962C8B-B14F-4D97-AF65-F5344CB8AC3E}">
        <p14:creationId xmlns:p14="http://schemas.microsoft.com/office/powerpoint/2010/main" val="264882895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6621521" y="282800"/>
            <a:ext cx="4716231" cy="1288673"/>
          </a:xfrm>
        </p:spPr>
        <p:txBody>
          <a:bodyPr anchor="b">
            <a:normAutofit/>
          </a:bodyPr>
          <a:lstStyle/>
          <a:p>
            <a:r>
              <a:rPr lang="en-US">
                <a:solidFill>
                  <a:schemeClr val="bg1"/>
                </a:solidFill>
                <a:latin typeface="Times New Roman"/>
                <a:cs typeface="Times New Roman"/>
              </a:rPr>
              <a:t>Primary Dip</a:t>
            </a:r>
            <a:endParaRPr lang="en-US">
              <a:solidFill>
                <a:schemeClr val="bg1"/>
              </a:solidFill>
              <a:latin typeface="LM Roman Caps 10"/>
            </a:endParaRPr>
          </a:p>
        </p:txBody>
      </p:sp>
      <p:sp>
        <p:nvSpPr>
          <p:cNvPr id="22" name="Oval 21">
            <a:extLst>
              <a:ext uri="{FF2B5EF4-FFF2-40B4-BE49-F238E27FC236}">
                <a16:creationId xmlns:a16="http://schemas.microsoft.com/office/drawing/2014/main" id="{037C701E-5151-4086-9CF2-7F44AA38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E656C08E-A84B-4C76-9D3B-46237B5A9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8">
            <a:extLst>
              <a:ext uri="{FF2B5EF4-FFF2-40B4-BE49-F238E27FC236}">
                <a16:creationId xmlns:a16="http://schemas.microsoft.com/office/drawing/2014/main" id="{C337B041-0550-0ACA-0B0B-93E5DFB554E4}"/>
              </a:ext>
            </a:extLst>
          </p:cNvPr>
          <p:cNvPicPr>
            <a:picLocks noChangeAspect="1"/>
          </p:cNvPicPr>
          <p:nvPr/>
        </p:nvPicPr>
        <p:blipFill>
          <a:blip r:embed="rId2"/>
          <a:stretch>
            <a:fillRect/>
          </a:stretch>
        </p:blipFill>
        <p:spPr>
          <a:xfrm>
            <a:off x="854248" y="412475"/>
            <a:ext cx="4763801" cy="2751094"/>
          </a:xfrm>
          <a:prstGeom prst="rect">
            <a:avLst/>
          </a:prstGeom>
        </p:spPr>
      </p:pic>
      <p:pic>
        <p:nvPicPr>
          <p:cNvPr id="3" name="Picture 3">
            <a:extLst>
              <a:ext uri="{FF2B5EF4-FFF2-40B4-BE49-F238E27FC236}">
                <a16:creationId xmlns:a16="http://schemas.microsoft.com/office/drawing/2014/main" id="{4DB0C4EC-14F6-0547-0824-3A8950937C7D}"/>
              </a:ext>
            </a:extLst>
          </p:cNvPr>
          <p:cNvPicPr>
            <a:picLocks noChangeAspect="1"/>
          </p:cNvPicPr>
          <p:nvPr/>
        </p:nvPicPr>
        <p:blipFill>
          <a:blip r:embed="rId3"/>
          <a:stretch>
            <a:fillRect/>
          </a:stretch>
        </p:blipFill>
        <p:spPr>
          <a:xfrm>
            <a:off x="6662009" y="5019970"/>
            <a:ext cx="4763801" cy="571656"/>
          </a:xfrm>
          <a:prstGeom prst="rect">
            <a:avLst/>
          </a:prstGeom>
        </p:spPr>
      </p:pic>
      <p:grpSp>
        <p:nvGrpSpPr>
          <p:cNvPr id="26" name="Graphic 4">
            <a:extLst>
              <a:ext uri="{FF2B5EF4-FFF2-40B4-BE49-F238E27FC236}">
                <a16:creationId xmlns:a16="http://schemas.microsoft.com/office/drawing/2014/main" id="{72FB3F6E-946C-4B30-8EAA-64FA3056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88" y="5091324"/>
            <a:ext cx="975169" cy="975171"/>
            <a:chOff x="5829300" y="3162300"/>
            <a:chExt cx="532256" cy="532257"/>
          </a:xfrm>
          <a:solidFill>
            <a:schemeClr val="bg1"/>
          </a:solidFill>
        </p:grpSpPr>
        <p:sp>
          <p:nvSpPr>
            <p:cNvPr id="27" name="Freeform: Shape 26">
              <a:extLst>
                <a:ext uri="{FF2B5EF4-FFF2-40B4-BE49-F238E27FC236}">
                  <a16:creationId xmlns:a16="http://schemas.microsoft.com/office/drawing/2014/main" id="{A820447A-FA0D-448D-8513-13647DCEE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0F5A0F-E8FC-415B-BA7F-74C42D42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443A5-2061-492B-AFF5-658AB7E7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276C0A3-C877-457C-917D-473FABC9E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9808886-A26A-41C2-9401-727236349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FB169C8-A66F-4AEC-BBEE-4DEBBE844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EC418CD-F215-459D-8919-D5B5194EB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E034A84-840E-429B-9A4F-ECC31AB62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050DBA-8800-4A73-84C0-34DC71A6B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D4BF35D-BFFA-45A5-8081-FEDD3075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6B354BD-25DC-42A0-9CE7-824686810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52C4A08-6644-42B7-8237-2AD5F0041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D58C06-A184-4272-9824-2F085351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6621521" y="1715151"/>
            <a:ext cx="4716232" cy="4351338"/>
          </a:xfrm>
        </p:spPr>
        <p:txBody>
          <a:bodyPr vert="horz" lIns="91440" tIns="45720" rIns="91440" bIns="45720" rtlCol="0">
            <a:normAutofit/>
          </a:bodyPr>
          <a:lstStyle/>
          <a:p>
            <a:pPr marL="0" indent="0">
              <a:buNone/>
            </a:pPr>
            <a:r>
              <a:rPr lang="en-US">
                <a:solidFill>
                  <a:schemeClr val="bg1"/>
                </a:solidFill>
                <a:latin typeface="Times"/>
                <a:cs typeface="Times"/>
              </a:rPr>
              <a:t>Hotter star is hidden.</a:t>
            </a:r>
            <a:endParaRPr lang="en-US">
              <a:solidFill>
                <a:schemeClr val="bg1"/>
              </a:solidFill>
            </a:endParaRPr>
          </a:p>
          <a:p>
            <a:pPr marL="0" indent="0">
              <a:buNone/>
            </a:pPr>
            <a:endParaRPr lang="en-US">
              <a:solidFill>
                <a:schemeClr val="bg1"/>
              </a:solidFill>
              <a:latin typeface="Times"/>
              <a:cs typeface="Times"/>
            </a:endParaRPr>
          </a:p>
          <a:p>
            <a:pPr marL="0" indent="0">
              <a:buNone/>
            </a:pPr>
            <a:r>
              <a:rPr lang="en-US">
                <a:solidFill>
                  <a:schemeClr val="bg1"/>
                </a:solidFill>
                <a:latin typeface="Times"/>
                <a:cs typeface="Times"/>
              </a:rPr>
              <a:t>Stefan Boltzmann Law: </a:t>
            </a:r>
            <a:r>
              <a:rPr lang="en-US">
                <a:solidFill>
                  <a:schemeClr val="bg1"/>
                </a:solidFill>
                <a:latin typeface="Calibri"/>
                <a:cs typeface="Calibri"/>
              </a:rPr>
              <a:t>σ</a:t>
            </a:r>
            <a:r>
              <a:rPr lang="en-US">
                <a:solidFill>
                  <a:schemeClr val="bg1"/>
                </a:solidFill>
                <a:latin typeface="Times"/>
                <a:cs typeface="Times"/>
              </a:rPr>
              <a:t>T^4 multiplied by area</a:t>
            </a:r>
          </a:p>
          <a:p>
            <a:pPr marL="0" indent="0">
              <a:buNone/>
            </a:pPr>
            <a:endParaRPr lang="en-US">
              <a:solidFill>
                <a:schemeClr val="bg1"/>
              </a:solidFill>
              <a:latin typeface="Times"/>
              <a:cs typeface="Times"/>
            </a:endParaRPr>
          </a:p>
          <a:p>
            <a:pPr marL="0" indent="0">
              <a:buNone/>
            </a:pPr>
            <a:r>
              <a:rPr lang="en-US">
                <a:solidFill>
                  <a:schemeClr val="bg1"/>
                </a:solidFill>
                <a:latin typeface="Times"/>
                <a:cs typeface="Times"/>
              </a:rPr>
              <a:t>Light received:</a:t>
            </a:r>
            <a:r>
              <a:rPr lang="en-US">
                <a:solidFill>
                  <a:schemeClr val="bg1"/>
                </a:solidFill>
                <a:latin typeface="Times"/>
                <a:ea typeface="+mn-lt"/>
                <a:cs typeface="Times"/>
              </a:rPr>
              <a:t> </a:t>
            </a:r>
            <a:endParaRPr lang="en-US">
              <a:solidFill>
                <a:schemeClr val="bg1"/>
              </a:solidFill>
              <a:latin typeface="Calibri" panose="020F0502020204030204"/>
              <a:ea typeface="+mn-lt"/>
              <a:cs typeface="Calibri" panose="020F0502020204030204"/>
            </a:endParaRPr>
          </a:p>
          <a:p>
            <a:pPr marL="0" indent="0">
              <a:buNone/>
            </a:pPr>
            <a:endParaRPr lang="en-US">
              <a:solidFill>
                <a:schemeClr val="bg1"/>
              </a:solidFill>
              <a:latin typeface="Calibri" panose="020F0502020204030204"/>
              <a:ea typeface="+mn-lt"/>
              <a:cs typeface="Calibri" panose="020F0502020204030204"/>
            </a:endParaRPr>
          </a:p>
          <a:p>
            <a:pPr marL="0" indent="0">
              <a:buNone/>
            </a:pPr>
            <a:endParaRPr lang="en-US">
              <a:solidFill>
                <a:schemeClr val="bg1"/>
              </a:solidFill>
              <a:latin typeface="Times"/>
              <a:ea typeface="+mn-lt"/>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ea typeface="+mn-lt"/>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p:txBody>
      </p:sp>
    </p:spTree>
    <p:extLst>
      <p:ext uri="{BB962C8B-B14F-4D97-AF65-F5344CB8AC3E}">
        <p14:creationId xmlns:p14="http://schemas.microsoft.com/office/powerpoint/2010/main" val="1171405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804672" y="640263"/>
            <a:ext cx="5221266" cy="1344975"/>
          </a:xfrm>
        </p:spPr>
        <p:txBody>
          <a:bodyPr>
            <a:normAutofit/>
          </a:bodyPr>
          <a:lstStyle/>
          <a:p>
            <a:r>
              <a:rPr lang="en-US" sz="4000">
                <a:latin typeface="Times New Roman"/>
                <a:cs typeface="Times New Roman"/>
              </a:rPr>
              <a:t>Total Light Received</a:t>
            </a:r>
            <a:endParaRPr lang="en-US" sz="4000"/>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804672" y="2121763"/>
            <a:ext cx="5235490" cy="3773010"/>
          </a:xfrm>
        </p:spPr>
        <p:txBody>
          <a:bodyPr vert="horz" lIns="91440" tIns="45720" rIns="91440" bIns="45720" rtlCol="0">
            <a:normAutofit/>
          </a:bodyPr>
          <a:lstStyle/>
          <a:p>
            <a:pPr marL="0" indent="0">
              <a:buNone/>
            </a:pPr>
            <a:r>
              <a:rPr lang="en-US" sz="2000">
                <a:latin typeface="Times"/>
                <a:cs typeface="Times"/>
              </a:rPr>
              <a:t>Both Stars visible</a:t>
            </a:r>
            <a:endParaRPr lang="en-US" sz="2000"/>
          </a:p>
          <a:p>
            <a:pPr marL="0" indent="0">
              <a:buNone/>
            </a:pPr>
            <a:endParaRPr lang="en-US" sz="2000">
              <a:latin typeface="Times"/>
              <a:cs typeface="Times"/>
            </a:endParaRPr>
          </a:p>
          <a:p>
            <a:pPr marL="0" indent="0">
              <a:buNone/>
            </a:pPr>
            <a:r>
              <a:rPr lang="en-US" sz="2000">
                <a:latin typeface="Times"/>
                <a:cs typeface="Times"/>
              </a:rPr>
              <a:t>Stefan Boltzmann Law: </a:t>
            </a:r>
            <a:r>
              <a:rPr lang="en-US" sz="2000">
                <a:latin typeface="Calibri"/>
                <a:cs typeface="Calibri"/>
              </a:rPr>
              <a:t>σ</a:t>
            </a:r>
            <a:r>
              <a:rPr lang="en-US" sz="2000">
                <a:latin typeface="Times"/>
                <a:cs typeface="Times"/>
              </a:rPr>
              <a:t>T^4 multiplied by area</a:t>
            </a:r>
          </a:p>
          <a:p>
            <a:pPr marL="0" indent="0">
              <a:buNone/>
            </a:pPr>
            <a:endParaRPr lang="en-US" sz="2000">
              <a:latin typeface="Times"/>
              <a:cs typeface="Times"/>
            </a:endParaRPr>
          </a:p>
          <a:p>
            <a:pPr marL="0" indent="0">
              <a:buNone/>
            </a:pPr>
            <a:r>
              <a:rPr lang="en-US" sz="2000">
                <a:latin typeface="Times"/>
                <a:cs typeface="Times"/>
              </a:rPr>
              <a:t>Light received:</a:t>
            </a:r>
            <a:r>
              <a:rPr lang="en-US" sz="2000">
                <a:latin typeface="Times"/>
                <a:ea typeface="+mn-lt"/>
                <a:cs typeface="Times"/>
              </a:rPr>
              <a:t> </a:t>
            </a:r>
            <a:endParaRPr lang="en-US" sz="2000">
              <a:latin typeface="Calibri" panose="020F0502020204030204"/>
              <a:ea typeface="+mn-lt"/>
              <a:cs typeface="Calibri" panose="020F0502020204030204"/>
            </a:endParaRPr>
          </a:p>
          <a:p>
            <a:pPr marL="0" indent="0">
              <a:buNone/>
            </a:pPr>
            <a:endParaRPr lang="en-US" sz="2000">
              <a:latin typeface="Times"/>
              <a:ea typeface="+mn-lt"/>
              <a:cs typeface="Times"/>
            </a:endParaRPr>
          </a:p>
          <a:p>
            <a:pPr marL="0" indent="0">
              <a:buNone/>
            </a:pPr>
            <a:endParaRPr lang="en-US" sz="2000">
              <a:latin typeface="Times"/>
              <a:cs typeface="Times"/>
            </a:endParaRPr>
          </a:p>
          <a:p>
            <a:pPr marL="0" indent="0">
              <a:buNone/>
            </a:pPr>
            <a:endParaRPr lang="en-US" sz="2000">
              <a:latin typeface="Times"/>
              <a:ea typeface="+mn-lt"/>
              <a:cs typeface="Times"/>
            </a:endParaRPr>
          </a:p>
          <a:p>
            <a:pPr marL="0" indent="0">
              <a:buNone/>
            </a:pPr>
            <a:endParaRPr lang="en-US" sz="2000">
              <a:latin typeface="Times"/>
              <a:cs typeface="Times"/>
            </a:endParaRPr>
          </a:p>
          <a:p>
            <a:pPr marL="0" indent="0">
              <a:buNone/>
            </a:pPr>
            <a:endParaRPr lang="en-US" sz="2000">
              <a:latin typeface="Times"/>
              <a:cs typeface="Times"/>
            </a:endParaRPr>
          </a:p>
          <a:p>
            <a:pPr marL="0" indent="0">
              <a:buNone/>
            </a:pPr>
            <a:endParaRPr lang="en-US" sz="2000">
              <a:latin typeface="Times"/>
              <a:cs typeface="Times"/>
            </a:endParaRPr>
          </a:p>
          <a:p>
            <a:pPr marL="0" indent="0">
              <a:buNone/>
            </a:pPr>
            <a:endParaRPr lang="en-US" sz="2000">
              <a:latin typeface="Times"/>
              <a:cs typeface="Times"/>
            </a:endParaRPr>
          </a:p>
          <a:p>
            <a:pPr marL="0" indent="0">
              <a:buNone/>
            </a:pPr>
            <a:endParaRPr lang="en-US" sz="2000">
              <a:latin typeface="Times"/>
              <a:cs typeface="Times"/>
            </a:endParaRPr>
          </a:p>
        </p:txBody>
      </p:sp>
      <p:pic>
        <p:nvPicPr>
          <p:cNvPr id="2" name="Picture 2">
            <a:extLst>
              <a:ext uri="{FF2B5EF4-FFF2-40B4-BE49-F238E27FC236}">
                <a16:creationId xmlns:a16="http://schemas.microsoft.com/office/drawing/2014/main" id="{95141A35-3AE8-F5C6-4243-08E720CF4C9E}"/>
              </a:ext>
            </a:extLst>
          </p:cNvPr>
          <p:cNvPicPr>
            <a:picLocks noChangeAspect="1"/>
          </p:cNvPicPr>
          <p:nvPr/>
        </p:nvPicPr>
        <p:blipFill>
          <a:blip r:embed="rId2"/>
          <a:stretch>
            <a:fillRect/>
          </a:stretch>
        </p:blipFill>
        <p:spPr>
          <a:xfrm>
            <a:off x="7021741" y="484632"/>
            <a:ext cx="3888606" cy="2770632"/>
          </a:xfrm>
          <a:prstGeom prst="rect">
            <a:avLst/>
          </a:prstGeom>
        </p:spPr>
      </p:pic>
      <p:pic>
        <p:nvPicPr>
          <p:cNvPr id="4" name="Picture 5">
            <a:extLst>
              <a:ext uri="{FF2B5EF4-FFF2-40B4-BE49-F238E27FC236}">
                <a16:creationId xmlns:a16="http://schemas.microsoft.com/office/drawing/2014/main" id="{55845FDF-E0FB-498E-9BEC-65F3758380C8}"/>
              </a:ext>
            </a:extLst>
          </p:cNvPr>
          <p:cNvPicPr>
            <a:picLocks noChangeAspect="1"/>
          </p:cNvPicPr>
          <p:nvPr/>
        </p:nvPicPr>
        <p:blipFill>
          <a:blip r:embed="rId3"/>
          <a:stretch>
            <a:fillRect/>
          </a:stretch>
        </p:blipFill>
        <p:spPr>
          <a:xfrm>
            <a:off x="7021741" y="4492950"/>
            <a:ext cx="4684864" cy="679305"/>
          </a:xfrm>
          <a:prstGeom prst="rect">
            <a:avLst/>
          </a:prstGeom>
        </p:spPr>
      </p:pic>
    </p:spTree>
    <p:extLst>
      <p:ext uri="{BB962C8B-B14F-4D97-AF65-F5344CB8AC3E}">
        <p14:creationId xmlns:p14="http://schemas.microsoft.com/office/powerpoint/2010/main" val="276223396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6621521" y="282800"/>
            <a:ext cx="4716231" cy="1288673"/>
          </a:xfrm>
        </p:spPr>
        <p:txBody>
          <a:bodyPr anchor="b">
            <a:normAutofit/>
          </a:bodyPr>
          <a:lstStyle/>
          <a:p>
            <a:r>
              <a:rPr lang="en-US">
                <a:solidFill>
                  <a:schemeClr val="bg1"/>
                </a:solidFill>
                <a:latin typeface="Times New Roman"/>
                <a:cs typeface="Times New Roman"/>
              </a:rPr>
              <a:t>Secondary Dip</a:t>
            </a:r>
            <a:endParaRPr lang="en-US">
              <a:solidFill>
                <a:schemeClr val="bg1"/>
              </a:solidFill>
              <a:latin typeface="LM Roman Caps 10"/>
            </a:endParaRPr>
          </a:p>
        </p:txBody>
      </p:sp>
      <p:sp>
        <p:nvSpPr>
          <p:cNvPr id="26" name="Oval 25">
            <a:extLst>
              <a:ext uri="{FF2B5EF4-FFF2-40B4-BE49-F238E27FC236}">
                <a16:creationId xmlns:a16="http://schemas.microsoft.com/office/drawing/2014/main" id="{037C701E-5151-4086-9CF2-7F44AA38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E656C08E-A84B-4C76-9D3B-46237B5A9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9">
            <a:extLst>
              <a:ext uri="{FF2B5EF4-FFF2-40B4-BE49-F238E27FC236}">
                <a16:creationId xmlns:a16="http://schemas.microsoft.com/office/drawing/2014/main" id="{32070744-131D-F67D-B220-3E2D18171393}"/>
              </a:ext>
            </a:extLst>
          </p:cNvPr>
          <p:cNvPicPr>
            <a:picLocks noChangeAspect="1"/>
          </p:cNvPicPr>
          <p:nvPr/>
        </p:nvPicPr>
        <p:blipFill>
          <a:blip r:embed="rId2"/>
          <a:stretch>
            <a:fillRect/>
          </a:stretch>
        </p:blipFill>
        <p:spPr>
          <a:xfrm>
            <a:off x="854248" y="322504"/>
            <a:ext cx="3219463" cy="2931037"/>
          </a:xfrm>
          <a:prstGeom prst="rect">
            <a:avLst/>
          </a:prstGeom>
        </p:spPr>
      </p:pic>
      <p:pic>
        <p:nvPicPr>
          <p:cNvPr id="10" name="Picture 10">
            <a:extLst>
              <a:ext uri="{FF2B5EF4-FFF2-40B4-BE49-F238E27FC236}">
                <a16:creationId xmlns:a16="http://schemas.microsoft.com/office/drawing/2014/main" id="{27BD4F9B-69F2-5831-16E9-DDABEDA5719D}"/>
              </a:ext>
            </a:extLst>
          </p:cNvPr>
          <p:cNvPicPr>
            <a:picLocks noChangeAspect="1"/>
          </p:cNvPicPr>
          <p:nvPr/>
        </p:nvPicPr>
        <p:blipFill>
          <a:blip r:embed="rId3"/>
          <a:stretch>
            <a:fillRect/>
          </a:stretch>
        </p:blipFill>
        <p:spPr>
          <a:xfrm>
            <a:off x="6528159" y="4922259"/>
            <a:ext cx="4763801" cy="1059945"/>
          </a:xfrm>
          <a:prstGeom prst="rect">
            <a:avLst/>
          </a:prstGeom>
        </p:spPr>
      </p:pic>
      <p:grpSp>
        <p:nvGrpSpPr>
          <p:cNvPr id="30" name="Graphic 4">
            <a:extLst>
              <a:ext uri="{FF2B5EF4-FFF2-40B4-BE49-F238E27FC236}">
                <a16:creationId xmlns:a16="http://schemas.microsoft.com/office/drawing/2014/main" id="{72FB3F6E-946C-4B30-8EAA-64FA3056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88" y="5091324"/>
            <a:ext cx="975169" cy="975171"/>
            <a:chOff x="5829300" y="3162300"/>
            <a:chExt cx="532256" cy="532257"/>
          </a:xfrm>
          <a:solidFill>
            <a:schemeClr val="bg1"/>
          </a:solidFill>
        </p:grpSpPr>
        <p:sp>
          <p:nvSpPr>
            <p:cNvPr id="31" name="Freeform: Shape 30">
              <a:extLst>
                <a:ext uri="{FF2B5EF4-FFF2-40B4-BE49-F238E27FC236}">
                  <a16:creationId xmlns:a16="http://schemas.microsoft.com/office/drawing/2014/main" id="{A820447A-FA0D-448D-8513-13647DCEE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80F5A0F-E8FC-415B-BA7F-74C42D42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77443A5-2061-492B-AFF5-658AB7E7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276C0A3-C877-457C-917D-473FABC9E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9808886-A26A-41C2-9401-727236349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FB169C8-A66F-4AEC-BBEE-4DEBBE844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EC418CD-F215-459D-8919-D5B5194EB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E034A84-840E-429B-9A4F-ECC31AB62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050DBA-8800-4A73-84C0-34DC71A6B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D4BF35D-BFFA-45A5-8081-FEDD3075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6B354BD-25DC-42A0-9CE7-824686810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52C4A08-6644-42B7-8237-2AD5F0041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D58C06-A184-4272-9824-2F085351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6621521" y="1715151"/>
            <a:ext cx="4716232" cy="4351338"/>
          </a:xfrm>
        </p:spPr>
        <p:txBody>
          <a:bodyPr vert="horz" lIns="91440" tIns="45720" rIns="91440" bIns="45720" rtlCol="0">
            <a:normAutofit/>
          </a:bodyPr>
          <a:lstStyle/>
          <a:p>
            <a:pPr marL="0" indent="0">
              <a:buNone/>
            </a:pPr>
            <a:r>
              <a:rPr lang="en-US">
                <a:solidFill>
                  <a:schemeClr val="bg1"/>
                </a:solidFill>
                <a:latin typeface="Times"/>
                <a:cs typeface="Times"/>
              </a:rPr>
              <a:t>Cooler star is hidden.</a:t>
            </a:r>
            <a:endParaRPr lang="en-US">
              <a:solidFill>
                <a:schemeClr val="bg1"/>
              </a:solidFill>
            </a:endParaRPr>
          </a:p>
          <a:p>
            <a:pPr marL="0" indent="0">
              <a:buNone/>
            </a:pPr>
            <a:endParaRPr lang="en-US">
              <a:solidFill>
                <a:schemeClr val="bg1"/>
              </a:solidFill>
              <a:latin typeface="Times"/>
              <a:cs typeface="Times"/>
            </a:endParaRPr>
          </a:p>
          <a:p>
            <a:pPr marL="0" indent="0">
              <a:buNone/>
            </a:pPr>
            <a:r>
              <a:rPr lang="en-US">
                <a:solidFill>
                  <a:schemeClr val="bg1"/>
                </a:solidFill>
                <a:latin typeface="Times"/>
                <a:cs typeface="Times"/>
              </a:rPr>
              <a:t>Stefan Boltzmann Law: </a:t>
            </a:r>
            <a:r>
              <a:rPr lang="en-US">
                <a:solidFill>
                  <a:schemeClr val="bg1"/>
                </a:solidFill>
                <a:latin typeface="Calibri"/>
                <a:cs typeface="Calibri"/>
              </a:rPr>
              <a:t>σ</a:t>
            </a:r>
            <a:r>
              <a:rPr lang="en-US">
                <a:solidFill>
                  <a:schemeClr val="bg1"/>
                </a:solidFill>
                <a:latin typeface="Times"/>
                <a:cs typeface="Times"/>
              </a:rPr>
              <a:t>T^4 multiplied by area</a:t>
            </a:r>
          </a:p>
          <a:p>
            <a:pPr marL="0" indent="0">
              <a:buNone/>
            </a:pPr>
            <a:endParaRPr lang="en-US">
              <a:solidFill>
                <a:schemeClr val="bg1"/>
              </a:solidFill>
              <a:latin typeface="Times"/>
              <a:cs typeface="Times"/>
            </a:endParaRPr>
          </a:p>
          <a:p>
            <a:pPr marL="0" indent="0">
              <a:buNone/>
            </a:pPr>
            <a:r>
              <a:rPr lang="en-US">
                <a:solidFill>
                  <a:schemeClr val="bg1"/>
                </a:solidFill>
                <a:latin typeface="Times"/>
                <a:cs typeface="Times"/>
              </a:rPr>
              <a:t>Light received:</a:t>
            </a:r>
            <a:r>
              <a:rPr lang="en-US">
                <a:solidFill>
                  <a:schemeClr val="bg1"/>
                </a:solidFill>
                <a:latin typeface="Times"/>
                <a:ea typeface="+mn-lt"/>
                <a:cs typeface="Times"/>
              </a:rPr>
              <a:t> </a:t>
            </a:r>
            <a:endParaRPr lang="en-US">
              <a:solidFill>
                <a:schemeClr val="bg1"/>
              </a:solidFill>
              <a:latin typeface="Calibri" panose="020F0502020204030204"/>
              <a:ea typeface="+mn-lt"/>
              <a:cs typeface="Calibri" panose="020F0502020204030204"/>
            </a:endParaRPr>
          </a:p>
          <a:p>
            <a:pPr marL="0" indent="0">
              <a:buNone/>
            </a:pPr>
            <a:endParaRPr lang="en-US">
              <a:solidFill>
                <a:schemeClr val="bg1"/>
              </a:solidFill>
              <a:latin typeface="Calibri" panose="020F0502020204030204"/>
              <a:ea typeface="+mn-lt"/>
              <a:cs typeface="Calibri" panose="020F0502020204030204"/>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ea typeface="+mn-lt"/>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p:txBody>
      </p:sp>
    </p:spTree>
    <p:extLst>
      <p:ext uri="{BB962C8B-B14F-4D97-AF65-F5344CB8AC3E}">
        <p14:creationId xmlns:p14="http://schemas.microsoft.com/office/powerpoint/2010/main" val="3681302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6621521" y="282800"/>
            <a:ext cx="4716231" cy="1288673"/>
          </a:xfrm>
        </p:spPr>
        <p:txBody>
          <a:bodyPr anchor="b">
            <a:normAutofit/>
          </a:bodyPr>
          <a:lstStyle/>
          <a:p>
            <a:r>
              <a:rPr lang="en-US" sz="4100">
                <a:solidFill>
                  <a:schemeClr val="bg1"/>
                </a:solidFill>
                <a:latin typeface="Times New Roman"/>
                <a:cs typeface="Times New Roman"/>
              </a:rPr>
              <a:t>Converting magnitudes into Flux</a:t>
            </a:r>
          </a:p>
        </p:txBody>
      </p:sp>
      <p:sp>
        <p:nvSpPr>
          <p:cNvPr id="40" name="Oval 39">
            <a:extLst>
              <a:ext uri="{FF2B5EF4-FFF2-40B4-BE49-F238E27FC236}">
                <a16:creationId xmlns:a16="http://schemas.microsoft.com/office/drawing/2014/main" id="{037C701E-5151-4086-9CF2-7F44AA38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656C08E-A84B-4C76-9D3B-46237B5A9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3" descr="A person sitting in a chair&#10;&#10;Description automatically generated">
            <a:extLst>
              <a:ext uri="{FF2B5EF4-FFF2-40B4-BE49-F238E27FC236}">
                <a16:creationId xmlns:a16="http://schemas.microsoft.com/office/drawing/2014/main" id="{725365F0-D90A-1267-34BD-48D6DEBEE1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4248" y="322504"/>
            <a:ext cx="2203787" cy="2931037"/>
          </a:xfrm>
          <a:prstGeom prst="rect">
            <a:avLst/>
          </a:prstGeom>
        </p:spPr>
      </p:pic>
      <p:pic>
        <p:nvPicPr>
          <p:cNvPr id="2" name="Picture 2">
            <a:extLst>
              <a:ext uri="{FF2B5EF4-FFF2-40B4-BE49-F238E27FC236}">
                <a16:creationId xmlns:a16="http://schemas.microsoft.com/office/drawing/2014/main" id="{6D79B88E-B373-D006-AD65-77E65068A569}"/>
              </a:ext>
            </a:extLst>
          </p:cNvPr>
          <p:cNvPicPr>
            <a:picLocks noChangeAspect="1"/>
          </p:cNvPicPr>
          <p:nvPr/>
        </p:nvPicPr>
        <p:blipFill>
          <a:blip r:embed="rId4"/>
          <a:stretch>
            <a:fillRect/>
          </a:stretch>
        </p:blipFill>
        <p:spPr>
          <a:xfrm>
            <a:off x="6410829" y="2528851"/>
            <a:ext cx="4763801" cy="1600243"/>
          </a:xfrm>
          <a:prstGeom prst="rect">
            <a:avLst/>
          </a:prstGeom>
        </p:spPr>
      </p:pic>
      <p:grpSp>
        <p:nvGrpSpPr>
          <p:cNvPr id="44" name="Graphic 4">
            <a:extLst>
              <a:ext uri="{FF2B5EF4-FFF2-40B4-BE49-F238E27FC236}">
                <a16:creationId xmlns:a16="http://schemas.microsoft.com/office/drawing/2014/main" id="{72FB3F6E-946C-4B30-8EAA-64FA3056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88" y="5091324"/>
            <a:ext cx="975169" cy="975171"/>
            <a:chOff x="5829300" y="3162300"/>
            <a:chExt cx="532256" cy="532257"/>
          </a:xfrm>
          <a:solidFill>
            <a:schemeClr val="bg1"/>
          </a:solidFill>
        </p:grpSpPr>
        <p:sp>
          <p:nvSpPr>
            <p:cNvPr id="45" name="Freeform: Shape 44">
              <a:extLst>
                <a:ext uri="{FF2B5EF4-FFF2-40B4-BE49-F238E27FC236}">
                  <a16:creationId xmlns:a16="http://schemas.microsoft.com/office/drawing/2014/main" id="{A820447A-FA0D-448D-8513-13647DCEE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80F5A0F-E8FC-415B-BA7F-74C42D42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77443A5-2061-492B-AFF5-658AB7E7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276C0A3-C877-457C-917D-473FABC9E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9808886-A26A-41C2-9401-727236349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FB169C8-A66F-4AEC-BBEE-4DEBBE844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EC418CD-F215-459D-8919-D5B5194EB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E034A84-840E-429B-9A4F-ECC31AB62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D050DBA-8800-4A73-84C0-34DC71A6B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D4BF35D-BFFA-45A5-8081-FEDD3075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6B354BD-25DC-42A0-9CE7-824686810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52C4A08-6644-42B7-8237-2AD5F0041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1D58C06-A184-4272-9824-2F085351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6621521" y="1715151"/>
            <a:ext cx="4716232" cy="4351338"/>
          </a:xfrm>
        </p:spPr>
        <p:txBody>
          <a:bodyPr vert="horz" lIns="91440" tIns="45720" rIns="91440" bIns="45720" rtlCol="0">
            <a:normAutofit/>
          </a:bodyPr>
          <a:lstStyle/>
          <a:p>
            <a:pPr marL="0" indent="0">
              <a:buNone/>
            </a:pPr>
            <a:r>
              <a:rPr lang="en-US">
                <a:solidFill>
                  <a:schemeClr val="bg1"/>
                </a:solidFill>
                <a:latin typeface="Times"/>
                <a:cs typeface="Times"/>
              </a:rPr>
              <a:t>Using </a:t>
            </a:r>
            <a:r>
              <a:rPr lang="en-US" err="1">
                <a:solidFill>
                  <a:schemeClr val="bg1"/>
                </a:solidFill>
                <a:latin typeface="Times"/>
                <a:cs typeface="Times"/>
              </a:rPr>
              <a:t>Pogson's</a:t>
            </a:r>
            <a:r>
              <a:rPr lang="en-US">
                <a:solidFill>
                  <a:schemeClr val="bg1"/>
                </a:solidFill>
                <a:latin typeface="Times"/>
                <a:cs typeface="Times"/>
              </a:rPr>
              <a:t> equation:</a:t>
            </a:r>
            <a:endParaRPr lang="en-US">
              <a:solidFill>
                <a:schemeClr val="bg1"/>
              </a:solidFill>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ea typeface="+mn-lt"/>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a:p>
            <a:pPr marL="0" indent="0">
              <a:buNone/>
            </a:pPr>
            <a:endParaRPr lang="en-US">
              <a:solidFill>
                <a:schemeClr val="bg1"/>
              </a:solidFill>
              <a:latin typeface="Times"/>
              <a:cs typeface="Times"/>
            </a:endParaRPr>
          </a:p>
        </p:txBody>
      </p:sp>
      <p:sp>
        <p:nvSpPr>
          <p:cNvPr id="4" name="TextBox 3">
            <a:extLst>
              <a:ext uri="{FF2B5EF4-FFF2-40B4-BE49-F238E27FC236}">
                <a16:creationId xmlns:a16="http://schemas.microsoft.com/office/drawing/2014/main" id="{5196E190-52B1-7E3D-7EA4-5EA971C342E0}"/>
              </a:ext>
            </a:extLst>
          </p:cNvPr>
          <p:cNvSpPr txBox="1"/>
          <p:nvPr/>
        </p:nvSpPr>
        <p:spPr>
          <a:xfrm>
            <a:off x="9442528" y="6657945"/>
            <a:ext cx="274947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42140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1295400" y="669925"/>
            <a:ext cx="4800600" cy="1325563"/>
          </a:xfrm>
        </p:spPr>
        <p:txBody>
          <a:bodyPr anchor="b">
            <a:normAutofit/>
          </a:bodyPr>
          <a:lstStyle/>
          <a:p>
            <a:r>
              <a:rPr lang="en-US">
                <a:solidFill>
                  <a:schemeClr val="bg1"/>
                </a:solidFill>
                <a:latin typeface="Helvetica" pitchFamily="2" charset="0"/>
                <a:cs typeface="Times New Roman"/>
              </a:rPr>
              <a:t>Calculations</a:t>
            </a:r>
            <a:endParaRPr lang="en-US">
              <a:solidFill>
                <a:schemeClr val="bg1"/>
              </a:solidFill>
              <a:latin typeface="Helvetica" pitchFamily="2" charset="0"/>
            </a:endParaRPr>
          </a:p>
        </p:txBody>
      </p:sp>
      <p:cxnSp>
        <p:nvCxnSpPr>
          <p:cNvPr id="43" name="Straight Connector 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B41BFAF9-8E82-11C9-812B-B69B83FA903A}"/>
              </a:ext>
            </a:extLst>
          </p:cNvPr>
          <p:cNvPicPr>
            <a:picLocks noChangeAspect="1"/>
          </p:cNvPicPr>
          <p:nvPr/>
        </p:nvPicPr>
        <p:blipFill>
          <a:blip r:embed="rId2"/>
          <a:stretch>
            <a:fillRect/>
          </a:stretch>
        </p:blipFill>
        <p:spPr>
          <a:xfrm>
            <a:off x="2491902" y="2915640"/>
            <a:ext cx="4562273" cy="1368681"/>
          </a:xfrm>
          <a:prstGeom prst="rect">
            <a:avLst/>
          </a:prstGeom>
        </p:spPr>
      </p:pic>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1295399" y="2288833"/>
            <a:ext cx="7605711" cy="3711571"/>
          </a:xfrm>
        </p:spPr>
        <p:txBody>
          <a:bodyPr vert="horz" lIns="91440" tIns="45720" rIns="91440" bIns="45720" rtlCol="0">
            <a:normAutofit/>
          </a:bodyPr>
          <a:lstStyle/>
          <a:p>
            <a:pPr marL="0" indent="0">
              <a:buNone/>
            </a:pPr>
            <a:r>
              <a:rPr lang="en-US" sz="1700">
                <a:solidFill>
                  <a:schemeClr val="bg1"/>
                </a:solidFill>
                <a:latin typeface="Helvetica" pitchFamily="2" charset="0"/>
                <a:cs typeface="Times"/>
              </a:rPr>
              <a:t>So, if we take ratio of primary and secondary dips, we get:</a:t>
            </a:r>
            <a:endParaRPr lang="en-US" sz="1700">
              <a:solidFill>
                <a:schemeClr val="bg1"/>
              </a:solidFill>
              <a:latin typeface="Helvetica" pitchFamily="2" charset="0"/>
              <a:cs typeface="Calibri"/>
            </a:endParaRPr>
          </a:p>
          <a:p>
            <a:pPr marL="0" indent="0">
              <a:buNone/>
            </a:pPr>
            <a:endParaRPr lang="en-US" sz="1700">
              <a:solidFill>
                <a:schemeClr val="bg1"/>
              </a:solidFill>
              <a:latin typeface="Times New Roman"/>
              <a:cs typeface="Times"/>
            </a:endParaRPr>
          </a:p>
          <a:p>
            <a:pPr marL="0" indent="0">
              <a:buNone/>
            </a:pPr>
            <a:endParaRPr lang="en-US" sz="1700">
              <a:solidFill>
                <a:schemeClr val="bg1"/>
              </a:solidFill>
              <a:latin typeface="Times New Roman"/>
              <a:cs typeface="Times"/>
            </a:endParaRPr>
          </a:p>
          <a:p>
            <a:pPr marL="0" indent="0">
              <a:buNone/>
            </a:pPr>
            <a:endParaRPr lang="en-US" sz="1700">
              <a:solidFill>
                <a:schemeClr val="bg1"/>
              </a:solidFill>
              <a:latin typeface="Times New Roman"/>
              <a:cs typeface="Times"/>
            </a:endParaRPr>
          </a:p>
          <a:p>
            <a:pPr marL="0" indent="0">
              <a:buNone/>
            </a:pPr>
            <a:endParaRPr lang="en-US" sz="1700">
              <a:solidFill>
                <a:schemeClr val="bg1"/>
              </a:solidFill>
              <a:latin typeface="Times New Roman"/>
              <a:cs typeface="Times"/>
            </a:endParaRPr>
          </a:p>
          <a:p>
            <a:pPr marL="0" indent="0">
              <a:buNone/>
            </a:pPr>
            <a:endParaRPr lang="en-US" sz="1700">
              <a:solidFill>
                <a:schemeClr val="bg1"/>
              </a:solidFill>
              <a:latin typeface="Times New Roman"/>
              <a:cs typeface="Times"/>
            </a:endParaRPr>
          </a:p>
          <a:p>
            <a:pPr marL="0" indent="0">
              <a:buNone/>
            </a:pPr>
            <a:endParaRPr lang="en-US" sz="1700">
              <a:solidFill>
                <a:schemeClr val="bg1"/>
              </a:solidFill>
              <a:latin typeface="Times New Roman"/>
              <a:cs typeface="Times"/>
            </a:endParaRPr>
          </a:p>
          <a:p>
            <a:pPr marL="0" indent="0">
              <a:buNone/>
            </a:pPr>
            <a:r>
              <a:rPr lang="en-US" sz="1700">
                <a:solidFill>
                  <a:schemeClr val="bg1"/>
                </a:solidFill>
                <a:latin typeface="Times New Roman"/>
                <a:cs typeface="Times"/>
              </a:rPr>
              <a:t>                                              </a:t>
            </a:r>
            <a:r>
              <a:rPr lang="en-US" b="1">
                <a:solidFill>
                  <a:schemeClr val="bg1"/>
                </a:solidFill>
                <a:latin typeface="Times New Roman"/>
                <a:cs typeface="Times"/>
              </a:rPr>
              <a:t> ~ 5.917</a:t>
            </a:r>
          </a:p>
        </p:txBody>
      </p:sp>
      <p:pic>
        <p:nvPicPr>
          <p:cNvPr id="9" name="Picture 9">
            <a:extLst>
              <a:ext uri="{FF2B5EF4-FFF2-40B4-BE49-F238E27FC236}">
                <a16:creationId xmlns:a16="http://schemas.microsoft.com/office/drawing/2014/main" id="{2A3B8013-0554-624F-023F-AED44DD2A2D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47650" y="2665916"/>
            <a:ext cx="3081532" cy="2280334"/>
          </a:xfrm>
          <a:prstGeom prst="rect">
            <a:avLst/>
          </a:prstGeom>
        </p:spPr>
      </p:pic>
      <p:cxnSp>
        <p:nvCxnSpPr>
          <p:cNvPr id="45" name="Straight Connector 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816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etal tic-tac-toe game pieces">
            <a:extLst>
              <a:ext uri="{FF2B5EF4-FFF2-40B4-BE49-F238E27FC236}">
                <a16:creationId xmlns:a16="http://schemas.microsoft.com/office/drawing/2014/main" id="{16267D87-22C9-B83A-78EE-CF437010AD77}"/>
              </a:ext>
            </a:extLst>
          </p:cNvPr>
          <p:cNvPicPr>
            <a:picLocks noChangeAspect="1"/>
          </p:cNvPicPr>
          <p:nvPr/>
        </p:nvPicPr>
        <p:blipFill rotWithShape="1">
          <a:blip r:embed="rId2"/>
          <a:srcRect t="9091" r="13808"/>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371094" y="1161288"/>
            <a:ext cx="3438144" cy="1124712"/>
          </a:xfrm>
        </p:spPr>
        <p:txBody>
          <a:bodyPr anchor="b">
            <a:normAutofit/>
          </a:bodyPr>
          <a:lstStyle/>
          <a:p>
            <a:r>
              <a:rPr lang="en-US" sz="2800">
                <a:cs typeface="Times New Roman"/>
              </a:rPr>
              <a:t>Calculations</a:t>
            </a:r>
            <a:endParaRPr lang="en-US" sz="2800"/>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371093" y="2718054"/>
            <a:ext cx="8450177" cy="3207258"/>
          </a:xfrm>
        </p:spPr>
        <p:txBody>
          <a:bodyPr vert="horz" lIns="91440" tIns="45720" rIns="91440" bIns="45720" rtlCol="0" anchor="t">
            <a:noAutofit/>
          </a:bodyPr>
          <a:lstStyle/>
          <a:p>
            <a:pPr marL="0" indent="0">
              <a:buNone/>
            </a:pPr>
            <a:r>
              <a:rPr lang="en-US" sz="1800">
                <a:cs typeface="Times"/>
              </a:rPr>
              <a:t>Now, if we take ratio of primary light to secondary light, we get:</a:t>
            </a:r>
          </a:p>
          <a:p>
            <a:pPr marL="0" indent="0">
              <a:buNone/>
            </a:pPr>
            <a:endParaRPr lang="en-US" sz="1800">
              <a:cs typeface="Times"/>
            </a:endParaRPr>
          </a:p>
          <a:p>
            <a:pPr marL="0" indent="0">
              <a:buNone/>
            </a:pPr>
            <a:endParaRPr lang="en-US" sz="1800">
              <a:cs typeface="Times"/>
            </a:endParaRPr>
          </a:p>
          <a:p>
            <a:pPr marL="0" indent="0">
              <a:buNone/>
            </a:pPr>
            <a:r>
              <a:rPr lang="en-US" sz="1800">
                <a:cs typeface="Times"/>
              </a:rPr>
              <a:t>P / S  = (1 - (R_B / R_A)^2) + (R_B / R_A)^2 * (T_B / T_A)^4</a:t>
            </a:r>
          </a:p>
          <a:p>
            <a:pPr marL="0" indent="0">
              <a:buNone/>
            </a:pPr>
            <a:endParaRPr lang="en-US" sz="1800">
              <a:cs typeface="Times"/>
            </a:endParaRPr>
          </a:p>
          <a:p>
            <a:pPr marL="0" indent="0">
              <a:buNone/>
            </a:pPr>
            <a:r>
              <a:rPr lang="en-US" sz="1800">
                <a:cs typeface="Times"/>
              </a:rPr>
              <a:t>On substituting the values for LHS and (T_B / T_A)^4, we get:</a:t>
            </a:r>
          </a:p>
          <a:p>
            <a:pPr marL="0" indent="0">
              <a:buNone/>
            </a:pPr>
            <a:endParaRPr lang="en-US" sz="1800">
              <a:cs typeface="Times"/>
            </a:endParaRPr>
          </a:p>
          <a:p>
            <a:pPr marL="0" indent="0">
              <a:buNone/>
            </a:pPr>
            <a:r>
              <a:rPr lang="en-US" sz="1800">
                <a:cs typeface="Times"/>
              </a:rPr>
              <a:t>     0.817 = </a:t>
            </a:r>
            <a:r>
              <a:rPr lang="en-US" sz="1800">
                <a:cs typeface="Times New Roman"/>
              </a:rPr>
              <a:t>(1 - (R_B / R_A)^2) + (R_B / R_A)^2 * 0.1692</a:t>
            </a:r>
            <a:endParaRPr lang="en-US" sz="1800">
              <a:cs typeface="Times"/>
            </a:endParaRPr>
          </a:p>
          <a:p>
            <a:pPr marL="0" indent="0">
              <a:buNone/>
            </a:pPr>
            <a:endParaRPr lang="en-US" sz="1800">
              <a:cs typeface="Times"/>
            </a:endParaRPr>
          </a:p>
        </p:txBody>
      </p:sp>
    </p:spTree>
    <p:extLst>
      <p:ext uri="{BB962C8B-B14F-4D97-AF65-F5344CB8AC3E}">
        <p14:creationId xmlns:p14="http://schemas.microsoft.com/office/powerpoint/2010/main" val="343213624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picture containing cannonball, black, projectile, weapon&#10;&#10;Description automatically generated">
            <a:extLst>
              <a:ext uri="{FF2B5EF4-FFF2-40B4-BE49-F238E27FC236}">
                <a16:creationId xmlns:a16="http://schemas.microsoft.com/office/drawing/2014/main" id="{BD5B38E5-795C-089F-F8D3-FF638DA28CB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0010" r="1" b="23308"/>
          <a:stretch/>
        </p:blipFill>
        <p:spPr>
          <a:xfrm>
            <a:off x="603671" y="-1"/>
            <a:ext cx="11588329" cy="6857999"/>
          </a:xfrm>
          <a:prstGeom prst="rect">
            <a:avLst/>
          </a:prstGeom>
        </p:spPr>
      </p:pic>
      <p:sp>
        <p:nvSpPr>
          <p:cNvPr id="15" name="Rectangle 1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1166649" y="721805"/>
            <a:ext cx="3874686" cy="2147520"/>
          </a:xfrm>
        </p:spPr>
        <p:txBody>
          <a:bodyPr>
            <a:normAutofit/>
          </a:bodyPr>
          <a:lstStyle/>
          <a:p>
            <a:r>
              <a:rPr lang="en-US">
                <a:solidFill>
                  <a:schemeClr val="bg1"/>
                </a:solidFill>
                <a:latin typeface="Times New Roman"/>
                <a:cs typeface="Times New Roman"/>
              </a:rPr>
              <a:t>Calculations</a:t>
            </a:r>
            <a:endParaRPr lang="en-US">
              <a:solidFill>
                <a:schemeClr val="bg1"/>
              </a:solidFill>
            </a:endParaRPr>
          </a:p>
        </p:txBody>
      </p:sp>
      <p:sp>
        <p:nvSpPr>
          <p:cNvPr id="17" name="Rectangle 1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1181026" y="2071640"/>
            <a:ext cx="3860308" cy="4494698"/>
          </a:xfrm>
        </p:spPr>
        <p:txBody>
          <a:bodyPr vert="horz" lIns="91440" tIns="45720" rIns="91440" bIns="45720" rtlCol="0" anchor="ctr">
            <a:normAutofit/>
          </a:bodyPr>
          <a:lstStyle/>
          <a:p>
            <a:pPr marL="0" indent="0">
              <a:buNone/>
            </a:pPr>
            <a:r>
              <a:rPr lang="en-US" sz="1800">
                <a:solidFill>
                  <a:schemeClr val="bg1"/>
                </a:solidFill>
                <a:latin typeface="Times New Roman"/>
                <a:cs typeface="Times"/>
              </a:rPr>
              <a:t>On further simplifying it, we get that:</a:t>
            </a:r>
          </a:p>
          <a:p>
            <a:pPr marL="0" indent="0">
              <a:buNone/>
            </a:pPr>
            <a:endParaRPr lang="en-US" sz="1800">
              <a:solidFill>
                <a:schemeClr val="bg1"/>
              </a:solidFill>
              <a:latin typeface="Times New Roman"/>
              <a:cs typeface="Times"/>
            </a:endParaRPr>
          </a:p>
          <a:p>
            <a:pPr marL="0" indent="0">
              <a:buNone/>
            </a:pPr>
            <a:endParaRPr lang="en-US" sz="1800">
              <a:solidFill>
                <a:schemeClr val="bg1"/>
              </a:solidFill>
              <a:latin typeface="Times New Roman"/>
              <a:cs typeface="Times"/>
            </a:endParaRPr>
          </a:p>
          <a:p>
            <a:pPr marL="0" indent="0">
              <a:buNone/>
            </a:pPr>
            <a:r>
              <a:rPr lang="en-US" sz="1800">
                <a:solidFill>
                  <a:schemeClr val="bg1"/>
                </a:solidFill>
                <a:latin typeface="Times New Roman"/>
                <a:cs typeface="Times"/>
              </a:rPr>
              <a:t>  R_B / R_A = 0.220</a:t>
            </a:r>
          </a:p>
          <a:p>
            <a:pPr marL="0" indent="0">
              <a:buNone/>
            </a:pPr>
            <a:endParaRPr lang="en-US" sz="1800">
              <a:solidFill>
                <a:schemeClr val="bg1"/>
              </a:solidFill>
              <a:latin typeface="Times New Roman"/>
              <a:cs typeface="Times"/>
            </a:endParaRPr>
          </a:p>
          <a:p>
            <a:pPr marL="0" indent="0">
              <a:buNone/>
            </a:pPr>
            <a:endParaRPr lang="en-US" sz="1800">
              <a:solidFill>
                <a:schemeClr val="bg1"/>
              </a:solidFill>
              <a:latin typeface="Times New Roman"/>
              <a:cs typeface="Times"/>
            </a:endParaRPr>
          </a:p>
          <a:p>
            <a:pPr marL="0" indent="0">
              <a:buNone/>
            </a:pPr>
            <a:r>
              <a:rPr lang="en-US" sz="1800">
                <a:solidFill>
                  <a:schemeClr val="bg1"/>
                </a:solidFill>
                <a:latin typeface="Times New Roman"/>
                <a:cs typeface="Times"/>
              </a:rPr>
              <a:t>This means, the brown dwarf (Star B) has a radius of 0.22 times the radius of the sub-dwarf B type star.</a:t>
            </a:r>
          </a:p>
        </p:txBody>
      </p:sp>
      <p:sp>
        <p:nvSpPr>
          <p:cNvPr id="8" name="TextBox 7">
            <a:extLst>
              <a:ext uri="{FF2B5EF4-FFF2-40B4-BE49-F238E27FC236}">
                <a16:creationId xmlns:a16="http://schemas.microsoft.com/office/drawing/2014/main" id="{38F62376-CA8F-D0AE-EF11-B1F70ED19E13}"/>
              </a:ext>
            </a:extLst>
          </p:cNvPr>
          <p:cNvSpPr txBox="1"/>
          <p:nvPr/>
        </p:nvSpPr>
        <p:spPr>
          <a:xfrm>
            <a:off x="9718246" y="6657943"/>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47711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 on document with pen">
            <a:extLst>
              <a:ext uri="{FF2B5EF4-FFF2-40B4-BE49-F238E27FC236}">
                <a16:creationId xmlns:a16="http://schemas.microsoft.com/office/drawing/2014/main" id="{2974B4E8-6707-AD46-BD0D-F58D447D41A0}"/>
              </a:ext>
            </a:extLst>
          </p:cNvPr>
          <p:cNvPicPr>
            <a:picLocks noChangeAspect="1"/>
          </p:cNvPicPr>
          <p:nvPr/>
        </p:nvPicPr>
        <p:blipFill rotWithShape="1">
          <a:blip r:embed="rId2"/>
          <a:srcRect l="2093" r="13524"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371094" y="1161288"/>
            <a:ext cx="3438144" cy="1124712"/>
          </a:xfrm>
        </p:spPr>
        <p:txBody>
          <a:bodyPr anchor="b">
            <a:normAutofit/>
          </a:bodyPr>
          <a:lstStyle/>
          <a:p>
            <a:r>
              <a:rPr lang="en-US" sz="2800">
                <a:cs typeface="Times New Roman"/>
              </a:rPr>
              <a:t>Conclusion</a:t>
            </a:r>
            <a:endParaRPr lang="en-US" sz="2800"/>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371093" y="2718054"/>
            <a:ext cx="10077271" cy="3207258"/>
          </a:xfrm>
        </p:spPr>
        <p:txBody>
          <a:bodyPr vert="horz" lIns="91440" tIns="45720" rIns="91440" bIns="45720" rtlCol="0" anchor="t">
            <a:normAutofit/>
          </a:bodyPr>
          <a:lstStyle/>
          <a:p>
            <a:pPr marL="0" indent="0">
              <a:buNone/>
            </a:pPr>
            <a:r>
              <a:rPr lang="en-US" sz="1600">
                <a:latin typeface="+mj-lt"/>
                <a:cs typeface="Times"/>
              </a:rPr>
              <a:t>A typical brown dwarf has an average radius of 1 R_J =  0.086 </a:t>
            </a:r>
            <a:r>
              <a:rPr lang="en-US" sz="1600" err="1">
                <a:latin typeface="+mj-lt"/>
                <a:cs typeface="Times"/>
              </a:rPr>
              <a:t>R_sun</a:t>
            </a:r>
            <a:endParaRPr lang="en-US" sz="1600">
              <a:latin typeface="+mj-lt"/>
              <a:cs typeface="Times"/>
            </a:endParaRPr>
          </a:p>
          <a:p>
            <a:pPr marL="0" indent="0">
              <a:buNone/>
            </a:pPr>
            <a:endParaRPr lang="en-US" sz="1600">
              <a:latin typeface="+mj-lt"/>
              <a:cs typeface="Times"/>
            </a:endParaRPr>
          </a:p>
          <a:p>
            <a:pPr marL="0" indent="0">
              <a:buNone/>
            </a:pPr>
            <a:r>
              <a:rPr lang="en-US" sz="1600">
                <a:latin typeface="+mj-lt"/>
                <a:cs typeface="Times"/>
              </a:rPr>
              <a:t>On the other hand, the radius of typical </a:t>
            </a:r>
            <a:r>
              <a:rPr lang="en-US" sz="1600" err="1">
                <a:latin typeface="+mj-lt"/>
                <a:cs typeface="Times"/>
              </a:rPr>
              <a:t>sdB</a:t>
            </a:r>
            <a:r>
              <a:rPr lang="en-US" sz="1600">
                <a:latin typeface="+mj-lt"/>
                <a:cs typeface="Times"/>
              </a:rPr>
              <a:t> star is = ~0.25 </a:t>
            </a:r>
            <a:r>
              <a:rPr lang="en-US" sz="1600" err="1">
                <a:latin typeface="+mj-lt"/>
                <a:cs typeface="Times"/>
              </a:rPr>
              <a:t>R_sun</a:t>
            </a:r>
            <a:endParaRPr lang="en-US" sz="1600">
              <a:latin typeface="+mj-lt"/>
              <a:cs typeface="Times"/>
            </a:endParaRPr>
          </a:p>
          <a:p>
            <a:pPr marL="0" indent="0">
              <a:buNone/>
            </a:pPr>
            <a:endParaRPr lang="en-US" sz="1600">
              <a:latin typeface="+mj-lt"/>
              <a:cs typeface="Times"/>
            </a:endParaRPr>
          </a:p>
          <a:p>
            <a:pPr marL="0" indent="0">
              <a:buNone/>
            </a:pPr>
            <a:r>
              <a:rPr lang="en-US" sz="1600">
                <a:latin typeface="+mj-lt"/>
                <a:cs typeface="Times"/>
              </a:rPr>
              <a:t>So, the ratio of BD to </a:t>
            </a:r>
            <a:r>
              <a:rPr lang="en-US" sz="1600" err="1">
                <a:latin typeface="+mj-lt"/>
                <a:cs typeface="Times"/>
              </a:rPr>
              <a:t>sdB</a:t>
            </a:r>
            <a:r>
              <a:rPr lang="en-US" sz="1600">
                <a:latin typeface="+mj-lt"/>
                <a:cs typeface="Times"/>
              </a:rPr>
              <a:t> is roughly = ~ 0.344</a:t>
            </a:r>
          </a:p>
          <a:p>
            <a:pPr marL="0" indent="0">
              <a:buNone/>
            </a:pPr>
            <a:endParaRPr lang="en-US" sz="1600">
              <a:latin typeface="+mj-lt"/>
              <a:cs typeface="Times"/>
            </a:endParaRPr>
          </a:p>
          <a:p>
            <a:pPr marL="0" indent="0">
              <a:buNone/>
            </a:pPr>
            <a:r>
              <a:rPr lang="en-US" sz="1600">
                <a:latin typeface="+mj-lt"/>
                <a:cs typeface="Times"/>
              </a:rPr>
              <a:t>This is close to our value.  </a:t>
            </a:r>
          </a:p>
        </p:txBody>
      </p:sp>
    </p:spTree>
    <p:extLst>
      <p:ext uri="{BB962C8B-B14F-4D97-AF65-F5344CB8AC3E}">
        <p14:creationId xmlns:p14="http://schemas.microsoft.com/office/powerpoint/2010/main" val="387924588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latin typeface="Times New Roman"/>
                <a:cs typeface="Times New Roman"/>
              </a:rPr>
              <a:t>One more thing:</a:t>
            </a:r>
            <a:endParaRPr lang="en-US" sz="3800">
              <a:solidFill>
                <a:schemeClr val="bg1"/>
              </a:solidFill>
            </a:endParaRPr>
          </a:p>
        </p:txBody>
      </p:sp>
      <p:cxnSp>
        <p:nvCxnSpPr>
          <p:cNvPr id="27" name="Straight Connector 2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897769" y="1909192"/>
            <a:ext cx="7318211" cy="3791483"/>
          </a:xfrm>
        </p:spPr>
        <p:txBody>
          <a:bodyPr vert="horz" lIns="91440" tIns="45720" rIns="91440" bIns="45720" rtlCol="0" anchor="t">
            <a:normAutofit fontScale="92500" lnSpcReduction="10000"/>
          </a:bodyPr>
          <a:lstStyle/>
          <a:p>
            <a:pPr marL="0" indent="0">
              <a:buNone/>
            </a:pPr>
            <a:r>
              <a:rPr lang="en-US" sz="2000">
                <a:solidFill>
                  <a:schemeClr val="bg1"/>
                </a:solidFill>
                <a:latin typeface="Times New Roman"/>
                <a:cs typeface="Times"/>
              </a:rPr>
              <a:t>Now we can use the time of eclipses to calculate the distance between the stars:</a:t>
            </a:r>
            <a:endParaRPr lang="en-US" sz="2000">
              <a:solidFill>
                <a:schemeClr val="bg1"/>
              </a:solidFill>
              <a:latin typeface="Calibri" panose="020F0502020204030204"/>
              <a:cs typeface="Calibri" panose="020F0502020204030204"/>
            </a:endParaRPr>
          </a:p>
          <a:p>
            <a:pPr marL="0" indent="0">
              <a:buNone/>
            </a:pPr>
            <a:endParaRPr lang="en-US" sz="2000">
              <a:solidFill>
                <a:schemeClr val="bg1"/>
              </a:solidFill>
              <a:latin typeface="Times New Roman"/>
              <a:cs typeface="Times"/>
            </a:endParaRPr>
          </a:p>
          <a:p>
            <a:pPr marL="0" indent="0">
              <a:buNone/>
            </a:pPr>
            <a:r>
              <a:rPr lang="en-US" sz="2000">
                <a:solidFill>
                  <a:schemeClr val="bg1"/>
                </a:solidFill>
                <a:latin typeface="Times"/>
                <a:cs typeface="Times"/>
              </a:rPr>
              <a:t>Relative length of dip w.r.t to period = 2 * (</a:t>
            </a:r>
            <a:r>
              <a:rPr lang="en-US" sz="2000" err="1">
                <a:solidFill>
                  <a:schemeClr val="bg1"/>
                </a:solidFill>
                <a:latin typeface="Times"/>
                <a:cs typeface="Times"/>
              </a:rPr>
              <a:t>R_sdB</a:t>
            </a:r>
            <a:r>
              <a:rPr lang="en-US" sz="2000">
                <a:solidFill>
                  <a:schemeClr val="bg1"/>
                </a:solidFill>
                <a:latin typeface="Times"/>
                <a:cs typeface="Times"/>
              </a:rPr>
              <a:t> + R_BD) / (2 * π * a )</a:t>
            </a:r>
            <a:endParaRPr lang="en-US" sz="2000">
              <a:solidFill>
                <a:schemeClr val="bg1"/>
              </a:solidFill>
              <a:cs typeface="Calibri"/>
            </a:endParaRPr>
          </a:p>
          <a:p>
            <a:pPr marL="0" indent="0">
              <a:buNone/>
            </a:pPr>
            <a:r>
              <a:rPr lang="en-US" sz="2000">
                <a:solidFill>
                  <a:schemeClr val="bg1"/>
                </a:solidFill>
                <a:latin typeface="Times"/>
                <a:cs typeface="Times"/>
              </a:rPr>
              <a:t>(where 'a' is the semi-major axis)</a:t>
            </a:r>
          </a:p>
          <a:p>
            <a:pPr marL="0" indent="0">
              <a:buNone/>
            </a:pPr>
            <a:endParaRPr lang="en-US" sz="2000">
              <a:solidFill>
                <a:schemeClr val="bg1"/>
              </a:solidFill>
              <a:latin typeface="Times"/>
              <a:cs typeface="Times"/>
            </a:endParaRPr>
          </a:p>
          <a:p>
            <a:pPr marL="0" indent="0">
              <a:buNone/>
            </a:pPr>
            <a:r>
              <a:rPr lang="en-US" sz="2000">
                <a:solidFill>
                  <a:schemeClr val="bg1"/>
                </a:solidFill>
                <a:latin typeface="Times"/>
                <a:cs typeface="Times"/>
              </a:rPr>
              <a:t>Substituting the values of </a:t>
            </a:r>
            <a:r>
              <a:rPr lang="en-US" sz="2000" err="1">
                <a:solidFill>
                  <a:schemeClr val="bg1"/>
                </a:solidFill>
                <a:latin typeface="Times"/>
                <a:cs typeface="Times"/>
              </a:rPr>
              <a:t>R_sdB</a:t>
            </a:r>
            <a:r>
              <a:rPr lang="en-US" sz="2000">
                <a:solidFill>
                  <a:schemeClr val="bg1"/>
                </a:solidFill>
                <a:latin typeface="Times"/>
                <a:cs typeface="Times"/>
              </a:rPr>
              <a:t> (taking it 0.2 </a:t>
            </a:r>
            <a:r>
              <a:rPr lang="en-US" sz="2000" err="1">
                <a:solidFill>
                  <a:schemeClr val="bg1"/>
                </a:solidFill>
                <a:latin typeface="Times"/>
                <a:cs typeface="Times"/>
              </a:rPr>
              <a:t>R_sun</a:t>
            </a:r>
            <a:r>
              <a:rPr lang="en-US" sz="2000">
                <a:solidFill>
                  <a:schemeClr val="bg1"/>
                </a:solidFill>
                <a:latin typeface="Times"/>
                <a:cs typeface="Times"/>
              </a:rPr>
              <a:t>) and R_BD from earlier </a:t>
            </a:r>
          </a:p>
          <a:p>
            <a:pPr marL="0" indent="0">
              <a:buNone/>
            </a:pPr>
            <a:r>
              <a:rPr lang="en-US" sz="2000">
                <a:solidFill>
                  <a:schemeClr val="bg1"/>
                </a:solidFill>
                <a:latin typeface="Times"/>
                <a:cs typeface="Times"/>
              </a:rPr>
              <a:t>slides and also the LHS of this equation, we get:</a:t>
            </a:r>
            <a:endParaRPr lang="en-US" sz="2000">
              <a:solidFill>
                <a:schemeClr val="bg1"/>
              </a:solidFill>
              <a:cs typeface="Calibri"/>
            </a:endParaRPr>
          </a:p>
          <a:p>
            <a:pPr marL="0" indent="0">
              <a:buNone/>
            </a:pPr>
            <a:endParaRPr lang="en-US" sz="2000">
              <a:solidFill>
                <a:schemeClr val="bg1"/>
              </a:solidFill>
              <a:latin typeface="Times"/>
              <a:cs typeface="Times"/>
            </a:endParaRPr>
          </a:p>
          <a:p>
            <a:pPr marL="0" indent="0">
              <a:buNone/>
            </a:pPr>
            <a:r>
              <a:rPr lang="en-US" sz="2000">
                <a:solidFill>
                  <a:schemeClr val="bg1"/>
                </a:solidFill>
                <a:latin typeface="Times"/>
                <a:cs typeface="Times"/>
              </a:rPr>
              <a:t>    0.1999  = 0.2 * 1.22 * </a:t>
            </a:r>
            <a:r>
              <a:rPr lang="en-US" sz="2000" err="1">
                <a:solidFill>
                  <a:schemeClr val="bg1"/>
                </a:solidFill>
                <a:latin typeface="Times"/>
                <a:cs typeface="Times"/>
              </a:rPr>
              <a:t>R_sun</a:t>
            </a:r>
            <a:r>
              <a:rPr lang="en-US" sz="2000">
                <a:solidFill>
                  <a:schemeClr val="bg1"/>
                </a:solidFill>
                <a:latin typeface="Times"/>
                <a:cs typeface="Times"/>
              </a:rPr>
              <a:t> / (π * a )</a:t>
            </a:r>
          </a:p>
          <a:p>
            <a:pPr marL="0" indent="0">
              <a:buNone/>
            </a:pPr>
            <a:endParaRPr lang="en-US" sz="1400">
              <a:solidFill>
                <a:schemeClr val="bg1"/>
              </a:solidFill>
              <a:latin typeface="Times"/>
              <a:cs typeface="Times"/>
            </a:endParaRPr>
          </a:p>
          <a:p>
            <a:pPr marL="0" indent="0">
              <a:buNone/>
            </a:pPr>
            <a:endParaRPr lang="en-US" sz="1400">
              <a:solidFill>
                <a:schemeClr val="bg1"/>
              </a:solidFill>
              <a:latin typeface="Times"/>
              <a:cs typeface="Times"/>
            </a:endParaRPr>
          </a:p>
          <a:p>
            <a:pPr marL="0" indent="0">
              <a:buNone/>
            </a:pPr>
            <a:endParaRPr lang="en-US" sz="1400">
              <a:solidFill>
                <a:schemeClr val="bg1"/>
              </a:solidFill>
              <a:latin typeface="Times New Roman"/>
              <a:cs typeface="Times"/>
            </a:endParaRPr>
          </a:p>
          <a:p>
            <a:pPr marL="0" indent="0">
              <a:buNone/>
            </a:pPr>
            <a:endParaRPr lang="en-US" sz="1400">
              <a:solidFill>
                <a:schemeClr val="bg1"/>
              </a:solidFill>
              <a:latin typeface="Times New Roman"/>
              <a:cs typeface="Times"/>
            </a:endParaRPr>
          </a:p>
        </p:txBody>
      </p:sp>
      <p:cxnSp>
        <p:nvCxnSpPr>
          <p:cNvPr id="29" name="Straight Connector 2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7">
            <a:extLst>
              <a:ext uri="{FF2B5EF4-FFF2-40B4-BE49-F238E27FC236}">
                <a16:creationId xmlns:a16="http://schemas.microsoft.com/office/drawing/2014/main" id="{17A4F8E2-0659-69C4-D383-22D01B5553C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399" r="2" b="402"/>
          <a:stretch/>
        </p:blipFill>
        <p:spPr>
          <a:xfrm>
            <a:off x="8509528" y="1225824"/>
            <a:ext cx="3682472" cy="2867974"/>
          </a:xfrm>
          <a:prstGeom prst="rect">
            <a:avLst/>
          </a:prstGeom>
        </p:spPr>
      </p:pic>
      <p:sp>
        <p:nvSpPr>
          <p:cNvPr id="8" name="TextBox 7">
            <a:extLst>
              <a:ext uri="{FF2B5EF4-FFF2-40B4-BE49-F238E27FC236}">
                <a16:creationId xmlns:a16="http://schemas.microsoft.com/office/drawing/2014/main" id="{9B72390F-C3AC-B232-79C0-95EE6F5E171D}"/>
              </a:ext>
            </a:extLst>
          </p:cNvPr>
          <p:cNvSpPr txBox="1"/>
          <p:nvPr/>
        </p:nvSpPr>
        <p:spPr>
          <a:xfrm>
            <a:off x="9857708" y="5432120"/>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93919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74" descr="Stars and gas in space&#10;&#10;Description automatically generated with medium confidence">
            <a:extLst>
              <a:ext uri="{FF2B5EF4-FFF2-40B4-BE49-F238E27FC236}">
                <a16:creationId xmlns:a16="http://schemas.microsoft.com/office/drawing/2014/main" id="{A21665A5-6EE5-0F38-7AB4-582E5D97A91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8486" r="9090" b="2180"/>
          <a:stretch/>
        </p:blipFill>
        <p:spPr>
          <a:xfrm>
            <a:off x="3522468" y="10"/>
            <a:ext cx="8669532" cy="6857990"/>
          </a:xfrm>
          <a:prstGeom prst="rect">
            <a:avLst/>
          </a:prstGeom>
        </p:spPr>
      </p:pic>
      <p:sp>
        <p:nvSpPr>
          <p:cNvPr id="126" name="Rectangle 9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371093" y="1161288"/>
            <a:ext cx="9194011" cy="1124712"/>
          </a:xfrm>
        </p:spPr>
        <p:txBody>
          <a:bodyPr anchor="b">
            <a:noAutofit/>
          </a:bodyPr>
          <a:lstStyle/>
          <a:p>
            <a:r>
              <a:rPr lang="en-US" sz="3600">
                <a:latin typeface="Helvetica" pitchFamily="2" charset="0"/>
              </a:rPr>
              <a:t>Introduction &amp; The Science Motivation</a:t>
            </a:r>
          </a:p>
        </p:txBody>
      </p:sp>
      <p:sp>
        <p:nvSpPr>
          <p:cNvPr id="127" name="Rectangle 9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8" name="Rectangle 9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371093" y="2718054"/>
            <a:ext cx="7774285" cy="3207258"/>
          </a:xfrm>
        </p:spPr>
        <p:txBody>
          <a:bodyPr vert="horz" lIns="91440" tIns="45720" rIns="91440" bIns="45720" rtlCol="0" anchor="t">
            <a:normAutofit/>
          </a:bodyPr>
          <a:lstStyle/>
          <a:p>
            <a:r>
              <a:rPr lang="en-US" b="0" i="0" u="none" strike="noStrike">
                <a:effectLst/>
                <a:latin typeface="Arial" panose="020B0604020202020204" pitchFamily="34" charset="0"/>
              </a:rPr>
              <a:t>Used to determine the distances between star clusters in a galaxy and the distances between galaxies.</a:t>
            </a:r>
            <a:endParaRPr lang="en-US">
              <a:latin typeface="Helvetica" pitchFamily="2" charset="0"/>
            </a:endParaRPr>
          </a:p>
        </p:txBody>
      </p:sp>
      <p:sp>
        <p:nvSpPr>
          <p:cNvPr id="8" name="TextBox 7">
            <a:extLst>
              <a:ext uri="{FF2B5EF4-FFF2-40B4-BE49-F238E27FC236}">
                <a16:creationId xmlns:a16="http://schemas.microsoft.com/office/drawing/2014/main" id="{3246DD11-A2C5-B069-2657-2AC7F289C697}"/>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gsfc/1540675264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67961886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93BCD6A-445F-2B04-8F34-7D9D717CB26B}"/>
              </a:ext>
            </a:extLst>
          </p:cNvPr>
          <p:cNvSpPr>
            <a:spLocks noGrp="1"/>
          </p:cNvSpPr>
          <p:nvPr>
            <p:ph type="title"/>
          </p:nvPr>
        </p:nvSpPr>
        <p:spPr>
          <a:xfrm>
            <a:off x="5069940" y="365124"/>
            <a:ext cx="6172200" cy="1828800"/>
          </a:xfrm>
        </p:spPr>
        <p:txBody>
          <a:bodyPr>
            <a:normAutofit/>
          </a:bodyPr>
          <a:lstStyle/>
          <a:p>
            <a:r>
              <a:rPr lang="en-US">
                <a:latin typeface="Times New Roman"/>
                <a:cs typeface="Times New Roman"/>
              </a:rPr>
              <a:t>One more thing:</a:t>
            </a:r>
            <a:endParaRPr lang="en-US"/>
          </a:p>
        </p:txBody>
      </p:sp>
      <p:pic>
        <p:nvPicPr>
          <p:cNvPr id="10" name="Picture 10" descr="A picture containing person, person, indoor&#10;&#10;Description automatically generated">
            <a:extLst>
              <a:ext uri="{FF2B5EF4-FFF2-40B4-BE49-F238E27FC236}">
                <a16:creationId xmlns:a16="http://schemas.microsoft.com/office/drawing/2014/main" id="{0DA8CFC4-CA9E-ED01-61A1-70852A8300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088" r="-1" b="-1"/>
          <a:stretch/>
        </p:blipFill>
        <p:spPr>
          <a:xfrm>
            <a:off x="20" y="10"/>
            <a:ext cx="4639713" cy="6857990"/>
          </a:xfrm>
          <a:prstGeom prst="rect">
            <a:avLst/>
          </a:prstGeom>
        </p:spPr>
      </p:pic>
      <p:sp>
        <p:nvSpPr>
          <p:cNvPr id="7" name="Content Placeholder 2">
            <a:extLst>
              <a:ext uri="{FF2B5EF4-FFF2-40B4-BE49-F238E27FC236}">
                <a16:creationId xmlns:a16="http://schemas.microsoft.com/office/drawing/2014/main" id="{FC8A0737-9DB5-D744-1DE4-1CF06852848D}"/>
              </a:ext>
            </a:extLst>
          </p:cNvPr>
          <p:cNvSpPr>
            <a:spLocks noGrp="1"/>
          </p:cNvSpPr>
          <p:nvPr>
            <p:ph idx="1"/>
          </p:nvPr>
        </p:nvSpPr>
        <p:spPr>
          <a:xfrm>
            <a:off x="5069940" y="2322576"/>
            <a:ext cx="6172200" cy="3858768"/>
          </a:xfrm>
        </p:spPr>
        <p:txBody>
          <a:bodyPr vert="horz" lIns="91440" tIns="45720" rIns="91440" bIns="45720" rtlCol="0">
            <a:normAutofit/>
          </a:bodyPr>
          <a:lstStyle/>
          <a:p>
            <a:pPr marL="0" indent="0">
              <a:buNone/>
            </a:pPr>
            <a:r>
              <a:rPr lang="en-US" sz="1500">
                <a:latin typeface="Times New Roman"/>
                <a:cs typeface="Times"/>
              </a:rPr>
              <a:t>We get, </a:t>
            </a:r>
          </a:p>
          <a:p>
            <a:pPr marL="0" indent="0">
              <a:buNone/>
            </a:pPr>
            <a:endParaRPr lang="en-US" sz="1500">
              <a:latin typeface="Times New Roman"/>
              <a:cs typeface="Times"/>
            </a:endParaRPr>
          </a:p>
          <a:p>
            <a:pPr marL="0" indent="0">
              <a:buNone/>
            </a:pPr>
            <a:r>
              <a:rPr lang="en-US" sz="1500">
                <a:latin typeface="Times New Roman"/>
                <a:cs typeface="Times"/>
              </a:rPr>
              <a:t>                    a = ~ 0.0018 au</a:t>
            </a:r>
          </a:p>
          <a:p>
            <a:pPr marL="0" indent="0">
              <a:buNone/>
            </a:pPr>
            <a:endParaRPr lang="en-US" sz="1500">
              <a:latin typeface="Times New Roman"/>
              <a:cs typeface="Times"/>
            </a:endParaRPr>
          </a:p>
          <a:p>
            <a:pPr marL="0" indent="0">
              <a:buNone/>
            </a:pPr>
            <a:r>
              <a:rPr lang="en-US" sz="1500">
                <a:latin typeface="Times New Roman"/>
                <a:cs typeface="Times"/>
              </a:rPr>
              <a:t>One way to check this is by using Kepler's third law:</a:t>
            </a:r>
          </a:p>
          <a:p>
            <a:pPr marL="0" indent="0">
              <a:buNone/>
            </a:pPr>
            <a:endParaRPr lang="en-US" sz="1500">
              <a:latin typeface="Times New Roman"/>
              <a:cs typeface="Times"/>
            </a:endParaRPr>
          </a:p>
          <a:p>
            <a:pPr marL="0" indent="0">
              <a:buNone/>
            </a:pPr>
            <a:r>
              <a:rPr lang="en-US" sz="1500">
                <a:latin typeface="Times New Roman"/>
                <a:cs typeface="Times"/>
              </a:rPr>
              <a:t>                       </a:t>
            </a:r>
            <a:r>
              <a:rPr lang="en-US" sz="1500" err="1">
                <a:latin typeface="Times New Roman"/>
                <a:cs typeface="Times"/>
              </a:rPr>
              <a:t>M_total</a:t>
            </a:r>
            <a:r>
              <a:rPr lang="en-US" sz="1500">
                <a:latin typeface="Times New Roman"/>
                <a:cs typeface="Times"/>
              </a:rPr>
              <a:t> = a^3 / P^2</a:t>
            </a:r>
          </a:p>
          <a:p>
            <a:pPr marL="0" indent="0">
              <a:buNone/>
            </a:pPr>
            <a:endParaRPr lang="en-US" sz="1500">
              <a:latin typeface="Times New Roman"/>
              <a:cs typeface="Times"/>
            </a:endParaRPr>
          </a:p>
          <a:p>
            <a:pPr marL="0" indent="0">
              <a:buNone/>
            </a:pPr>
            <a:r>
              <a:rPr lang="en-US" sz="1500">
                <a:latin typeface="Times New Roman"/>
                <a:cs typeface="Times"/>
              </a:rPr>
              <a:t>Assuming </a:t>
            </a:r>
            <a:r>
              <a:rPr lang="en-US" sz="1500" err="1">
                <a:latin typeface="Times New Roman"/>
                <a:cs typeface="Times"/>
              </a:rPr>
              <a:t>M_sdB</a:t>
            </a:r>
            <a:r>
              <a:rPr lang="en-US" sz="1500">
                <a:latin typeface="Times New Roman"/>
                <a:cs typeface="Times"/>
              </a:rPr>
              <a:t> = 0.5 </a:t>
            </a:r>
            <a:r>
              <a:rPr lang="en-US" sz="1500" err="1">
                <a:latin typeface="Times New Roman"/>
                <a:cs typeface="Times"/>
              </a:rPr>
              <a:t>M_sun</a:t>
            </a:r>
            <a:r>
              <a:rPr lang="en-US" sz="1500">
                <a:latin typeface="Times New Roman"/>
                <a:cs typeface="Times"/>
              </a:rPr>
              <a:t> and M_BD = 0.075 </a:t>
            </a:r>
            <a:r>
              <a:rPr lang="en-US" sz="1500" err="1">
                <a:latin typeface="Times New Roman"/>
                <a:cs typeface="Times"/>
              </a:rPr>
              <a:t>M_sun</a:t>
            </a:r>
            <a:r>
              <a:rPr lang="en-US" sz="1500">
                <a:latin typeface="Times New Roman"/>
                <a:cs typeface="Times"/>
              </a:rPr>
              <a:t>, and using the period 1.542 hours = ~ 0.000176 years, we get:</a:t>
            </a:r>
          </a:p>
          <a:p>
            <a:pPr marL="0" indent="0">
              <a:buNone/>
            </a:pPr>
            <a:endParaRPr lang="en-US" sz="1500">
              <a:latin typeface="Times New Roman"/>
              <a:cs typeface="Times"/>
            </a:endParaRPr>
          </a:p>
          <a:p>
            <a:pPr marL="0" indent="0">
              <a:buNone/>
            </a:pPr>
            <a:r>
              <a:rPr lang="en-US" sz="1500">
                <a:latin typeface="Times New Roman"/>
                <a:cs typeface="Times"/>
              </a:rPr>
              <a:t>                       a  = ~ 0.0026 au</a:t>
            </a:r>
          </a:p>
        </p:txBody>
      </p:sp>
      <p:sp>
        <p:nvSpPr>
          <p:cNvPr id="11" name="TextBox 10">
            <a:extLst>
              <a:ext uri="{FF2B5EF4-FFF2-40B4-BE49-F238E27FC236}">
                <a16:creationId xmlns:a16="http://schemas.microsoft.com/office/drawing/2014/main" id="{466E4525-1AC1-8369-0BF5-314D9A7970EF}"/>
              </a:ext>
            </a:extLst>
          </p:cNvPr>
          <p:cNvSpPr txBox="1"/>
          <p:nvPr/>
        </p:nvSpPr>
        <p:spPr>
          <a:xfrm>
            <a:off x="2438489"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60927684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C6968A-A4EB-17B0-D26C-C3B811220FFF}"/>
              </a:ext>
            </a:extLst>
          </p:cNvPr>
          <p:cNvPicPr>
            <a:picLocks noChangeAspect="1"/>
          </p:cNvPicPr>
          <p:nvPr/>
        </p:nvPicPr>
        <p:blipFill rotWithShape="1">
          <a:blip r:embed="rId2"/>
          <a:srcRect t="4452" r="35085" b="4258"/>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6EB2E-FE0D-7AE7-8B77-15A8C29FC344}"/>
              </a:ext>
            </a:extLst>
          </p:cNvPr>
          <p:cNvSpPr>
            <a:spLocks noGrp="1"/>
          </p:cNvSpPr>
          <p:nvPr>
            <p:ph type="title"/>
          </p:nvPr>
        </p:nvSpPr>
        <p:spPr>
          <a:xfrm>
            <a:off x="371094" y="1161288"/>
            <a:ext cx="3438144" cy="1124712"/>
          </a:xfrm>
        </p:spPr>
        <p:txBody>
          <a:bodyPr anchor="b">
            <a:normAutofit/>
          </a:bodyPr>
          <a:lstStyle/>
          <a:p>
            <a:r>
              <a:rPr lang="en-US" sz="2800">
                <a:cs typeface="Calibri Light"/>
              </a:rPr>
              <a:t>Why these stars?</a:t>
            </a:r>
            <a:endParaRPr lang="en-US" sz="2800"/>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962FBC-E220-19D0-E505-F84F0C42FEA8}"/>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cs typeface="Calibri"/>
              </a:rPr>
              <a:t>Hot subdwarf plus close, cool companion</a:t>
            </a:r>
          </a:p>
          <a:p>
            <a:r>
              <a:rPr lang="en-US" sz="1700">
                <a:cs typeface="Calibri"/>
              </a:rPr>
              <a:t>Post CE helps study the CE phase</a:t>
            </a:r>
          </a:p>
          <a:p>
            <a:r>
              <a:rPr lang="en-US" sz="1700">
                <a:cs typeface="Calibri"/>
              </a:rPr>
              <a:t>Our instruments can detect these types of systems</a:t>
            </a:r>
          </a:p>
          <a:p>
            <a:endParaRPr lang="en-US" sz="1700">
              <a:cs typeface="Calibri"/>
            </a:endParaRPr>
          </a:p>
        </p:txBody>
      </p:sp>
    </p:spTree>
    <p:extLst>
      <p:ext uri="{BB962C8B-B14F-4D97-AF65-F5344CB8AC3E}">
        <p14:creationId xmlns:p14="http://schemas.microsoft.com/office/powerpoint/2010/main" val="333617622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7"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1ECC2-3BA8-8142-0B0B-51C856BEA14A}"/>
              </a:ext>
            </a:extLst>
          </p:cNvPr>
          <p:cNvSpPr>
            <a:spLocks noGrp="1"/>
          </p:cNvSpPr>
          <p:nvPr>
            <p:ph type="title"/>
          </p:nvPr>
        </p:nvSpPr>
        <p:spPr>
          <a:xfrm>
            <a:off x="841247" y="474146"/>
            <a:ext cx="10515593" cy="1197864"/>
          </a:xfrm>
        </p:spPr>
        <p:txBody>
          <a:bodyPr>
            <a:normAutofit/>
          </a:bodyPr>
          <a:lstStyle/>
          <a:p>
            <a:r>
              <a:rPr lang="en-US" sz="3700">
                <a:ea typeface="+mj-lt"/>
                <a:cs typeface="+mj-lt"/>
              </a:rPr>
              <a:t>The Eclipsing Reflection Effect Binaries from Optical Surveys (</a:t>
            </a:r>
            <a:r>
              <a:rPr lang="en-US" sz="3700">
                <a:cs typeface="Calibri Light"/>
              </a:rPr>
              <a:t>EREBOS)</a:t>
            </a:r>
          </a:p>
        </p:txBody>
      </p:sp>
      <p:sp>
        <p:nvSpPr>
          <p:cNvPr id="49" name="!!Line">
            <a:extLst>
              <a:ext uri="{FF2B5EF4-FFF2-40B4-BE49-F238E27FC236}">
                <a16:creationId xmlns:a16="http://schemas.microsoft.com/office/drawing/2014/main" id="{B0161EF8-C8C6-4F2A-9D5C-49BD28A2B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con&#10;&#10;Description automatically generated">
            <a:extLst>
              <a:ext uri="{FF2B5EF4-FFF2-40B4-BE49-F238E27FC236}">
                <a16:creationId xmlns:a16="http://schemas.microsoft.com/office/drawing/2014/main" id="{C70BE043-61A9-B1B3-65A4-F293744BFC20}"/>
              </a:ext>
            </a:extLst>
          </p:cNvPr>
          <p:cNvPicPr>
            <a:picLocks noChangeAspect="1"/>
          </p:cNvPicPr>
          <p:nvPr/>
        </p:nvPicPr>
        <p:blipFill rotWithShape="1">
          <a:blip r:embed="rId2"/>
          <a:srcRect l="9954" r="1" b="1"/>
          <a:stretch/>
        </p:blipFill>
        <p:spPr>
          <a:xfrm>
            <a:off x="835153" y="2002117"/>
            <a:ext cx="6215794" cy="4171569"/>
          </a:xfrm>
          <a:prstGeom prst="rect">
            <a:avLst/>
          </a:prstGeom>
        </p:spPr>
      </p:pic>
      <p:sp>
        <p:nvSpPr>
          <p:cNvPr id="3" name="Content Placeholder 2">
            <a:extLst>
              <a:ext uri="{FF2B5EF4-FFF2-40B4-BE49-F238E27FC236}">
                <a16:creationId xmlns:a16="http://schemas.microsoft.com/office/drawing/2014/main" id="{7F68DF1C-6635-8A27-9356-4BD600BA119E}"/>
              </a:ext>
            </a:extLst>
          </p:cNvPr>
          <p:cNvSpPr>
            <a:spLocks noGrp="1"/>
          </p:cNvSpPr>
          <p:nvPr>
            <p:ph idx="1"/>
          </p:nvPr>
        </p:nvSpPr>
        <p:spPr>
          <a:xfrm>
            <a:off x="7533314" y="1999578"/>
            <a:ext cx="3823525" cy="4171568"/>
          </a:xfrm>
        </p:spPr>
        <p:txBody>
          <a:bodyPr vert="horz" lIns="91440" tIns="45720" rIns="91440" bIns="45720" rtlCol="0" anchor="ctr">
            <a:normAutofit/>
          </a:bodyPr>
          <a:lstStyle/>
          <a:p>
            <a:r>
              <a:rPr lang="en-US" sz="1700">
                <a:cs typeface="Calibri" panose="020F0502020204030204"/>
              </a:rPr>
              <a:t>Purpose:</a:t>
            </a:r>
            <a:endParaRPr lang="en-US" sz="1700"/>
          </a:p>
          <a:p>
            <a:pPr lvl="1"/>
            <a:r>
              <a:rPr lang="en-US" sz="1700">
                <a:cs typeface="Calibri" panose="020F0502020204030204"/>
              </a:rPr>
              <a:t>Study the common envelope phases from the OGLE survey</a:t>
            </a:r>
            <a:endParaRPr lang="en-US" sz="1700"/>
          </a:p>
          <a:p>
            <a:r>
              <a:rPr lang="en-US" sz="1700">
                <a:ea typeface="+mn-lt"/>
                <a:cs typeface="+mn-lt"/>
              </a:rPr>
              <a:t>The goal:</a:t>
            </a:r>
          </a:p>
          <a:p>
            <a:pPr lvl="1"/>
            <a:r>
              <a:rPr lang="en-US" sz="1700">
                <a:ea typeface="+mn-lt"/>
                <a:cs typeface="+mn-lt"/>
              </a:rPr>
              <a:t>Finding the low-mass companions</a:t>
            </a:r>
          </a:p>
          <a:p>
            <a:pPr lvl="1"/>
            <a:r>
              <a:rPr lang="en-US" sz="1700">
                <a:ea typeface="+mn-lt"/>
                <a:cs typeface="+mn-lt"/>
              </a:rPr>
              <a:t>Deriving the mass distribution </a:t>
            </a:r>
          </a:p>
          <a:p>
            <a:pPr lvl="1"/>
            <a:r>
              <a:rPr lang="en-US" sz="1700">
                <a:ea typeface="+mn-lt"/>
                <a:cs typeface="+mn-lt"/>
              </a:rPr>
              <a:t>Constrain the fraction of substellar companions</a:t>
            </a:r>
          </a:p>
          <a:p>
            <a:pPr lvl="1"/>
            <a:r>
              <a:rPr lang="en-US" sz="1700">
                <a:ea typeface="+mn-lt"/>
                <a:cs typeface="+mn-lt"/>
              </a:rPr>
              <a:t>Minimum mass needed to strip off a red giant envelope</a:t>
            </a:r>
          </a:p>
          <a:p>
            <a:pPr marL="0" indent="0">
              <a:buNone/>
            </a:pPr>
            <a:endParaRPr lang="en-US" sz="1700">
              <a:cs typeface="Calibri" panose="020F0502020204030204"/>
            </a:endParaRPr>
          </a:p>
          <a:p>
            <a:endParaRPr lang="en-US" sz="1700">
              <a:cs typeface="Calibri" panose="020F0502020204030204"/>
            </a:endParaRPr>
          </a:p>
        </p:txBody>
      </p:sp>
    </p:spTree>
    <p:extLst>
      <p:ext uri="{BB962C8B-B14F-4D97-AF65-F5344CB8AC3E}">
        <p14:creationId xmlns:p14="http://schemas.microsoft.com/office/powerpoint/2010/main" val="415042105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E02742-CDED-18CB-8A78-8CB306BE6B3E}"/>
              </a:ext>
            </a:extLst>
          </p:cNvPr>
          <p:cNvSpPr>
            <a:spLocks noGrp="1"/>
          </p:cNvSpPr>
          <p:nvPr>
            <p:ph type="title"/>
          </p:nvPr>
        </p:nvSpPr>
        <p:spPr>
          <a:xfrm>
            <a:off x="833002" y="448253"/>
            <a:ext cx="10520702" cy="1325563"/>
          </a:xfrm>
        </p:spPr>
        <p:txBody>
          <a:bodyPr>
            <a:normAutofit/>
          </a:bodyPr>
          <a:lstStyle/>
          <a:p>
            <a:r>
              <a:rPr lang="en-US">
                <a:cs typeface="Calibri Light"/>
              </a:rPr>
              <a:t>The Eclipsing Reflection Effect Binaries from Optical Surveys (</a:t>
            </a:r>
            <a:r>
              <a:rPr lang="en-US">
                <a:ea typeface="+mj-lt"/>
                <a:cs typeface="+mj-lt"/>
              </a:rPr>
              <a:t>EREBOS)</a:t>
            </a:r>
            <a:endParaRPr lang="en-US"/>
          </a:p>
        </p:txBody>
      </p:sp>
      <p:sp>
        <p:nvSpPr>
          <p:cNvPr id="3" name="Content Placeholder 2">
            <a:extLst>
              <a:ext uri="{FF2B5EF4-FFF2-40B4-BE49-F238E27FC236}">
                <a16:creationId xmlns:a16="http://schemas.microsoft.com/office/drawing/2014/main" id="{CE37B7F5-CA13-803A-4694-457799FB7A0D}"/>
              </a:ext>
            </a:extLst>
          </p:cNvPr>
          <p:cNvSpPr>
            <a:spLocks noGrp="1"/>
          </p:cNvSpPr>
          <p:nvPr>
            <p:ph idx="1"/>
          </p:nvPr>
        </p:nvSpPr>
        <p:spPr>
          <a:xfrm>
            <a:off x="838200" y="2191807"/>
            <a:ext cx="4936067" cy="3985155"/>
          </a:xfrm>
        </p:spPr>
        <p:txBody>
          <a:bodyPr vert="horz" lIns="91440" tIns="45720" rIns="91440" bIns="45720" rtlCol="0" anchor="t">
            <a:normAutofit/>
          </a:bodyPr>
          <a:lstStyle/>
          <a:p>
            <a:r>
              <a:rPr lang="en-US" sz="2000">
                <a:ea typeface="+mn-lt"/>
                <a:cs typeface="+mn-lt"/>
              </a:rPr>
              <a:t>Questions to be answered:</a:t>
            </a:r>
          </a:p>
          <a:p>
            <a:pPr lvl="1"/>
            <a:r>
              <a:rPr lang="en-US" sz="2000">
                <a:ea typeface="+mn-lt"/>
                <a:cs typeface="+mn-lt"/>
              </a:rPr>
              <a:t>What is happening during the CE phase?</a:t>
            </a:r>
          </a:p>
          <a:p>
            <a:pPr lvl="1"/>
            <a:r>
              <a:rPr lang="en-US" sz="2000">
                <a:ea typeface="+mn-lt"/>
                <a:cs typeface="+mn-lt"/>
              </a:rPr>
              <a:t>Is there a Lower/upper limit to the mass of a cold companion?</a:t>
            </a:r>
          </a:p>
          <a:p>
            <a:pPr lvl="1"/>
            <a:r>
              <a:rPr lang="en-US" sz="2000">
                <a:ea typeface="+mn-lt"/>
                <a:cs typeface="+mn-lt"/>
              </a:rPr>
              <a:t>Sub-stellar verse brown dwarf/Jupiter like companions?</a:t>
            </a:r>
          </a:p>
          <a:p>
            <a:pPr lvl="1"/>
            <a:endParaRPr lang="en-US" sz="2000">
              <a:ea typeface="+mn-lt"/>
              <a:cs typeface="+mn-lt"/>
            </a:endParaRPr>
          </a:p>
          <a:p>
            <a:pPr marL="0" indent="0">
              <a:buNone/>
            </a:pPr>
            <a:endParaRPr lang="en-US" sz="2000">
              <a:cs typeface="Calibri"/>
            </a:endParaRPr>
          </a:p>
        </p:txBody>
      </p:sp>
      <p:pic>
        <p:nvPicPr>
          <p:cNvPr id="4" name="Picture 4" descr="A picture containing icon&#10;&#10;Description automatically generated">
            <a:extLst>
              <a:ext uri="{FF2B5EF4-FFF2-40B4-BE49-F238E27FC236}">
                <a16:creationId xmlns:a16="http://schemas.microsoft.com/office/drawing/2014/main" id="{728F8D96-72D2-BDFE-87C1-4837C9ECF2BD}"/>
              </a:ext>
            </a:extLst>
          </p:cNvPr>
          <p:cNvPicPr>
            <a:picLocks noChangeAspect="1"/>
          </p:cNvPicPr>
          <p:nvPr/>
        </p:nvPicPr>
        <p:blipFill rotWithShape="1">
          <a:blip r:embed="rId2"/>
          <a:srcRect r="-2" b="2876"/>
          <a:stretch/>
        </p:blipFill>
        <p:spPr>
          <a:xfrm>
            <a:off x="6417734" y="2735863"/>
            <a:ext cx="4935970" cy="2897043"/>
          </a:xfrm>
          <a:prstGeom prst="rect">
            <a:avLst/>
          </a:prstGeom>
        </p:spPr>
      </p:pic>
    </p:spTree>
    <p:extLst>
      <p:ext uri="{BB962C8B-B14F-4D97-AF65-F5344CB8AC3E}">
        <p14:creationId xmlns:p14="http://schemas.microsoft.com/office/powerpoint/2010/main" val="73797435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8C62-F1F1-F67A-16C4-D9AA5A413234}"/>
              </a:ext>
            </a:extLst>
          </p:cNvPr>
          <p:cNvSpPr>
            <a:spLocks noGrp="1"/>
          </p:cNvSpPr>
          <p:nvPr>
            <p:ph type="title"/>
          </p:nvPr>
        </p:nvSpPr>
        <p:spPr>
          <a:xfrm>
            <a:off x="4965430" y="629268"/>
            <a:ext cx="6586491" cy="1286160"/>
          </a:xfrm>
        </p:spPr>
        <p:txBody>
          <a:bodyPr anchor="b">
            <a:normAutofit/>
          </a:bodyPr>
          <a:lstStyle/>
          <a:p>
            <a:r>
              <a:rPr lang="en-US">
                <a:cs typeface="Calibri Light"/>
              </a:rPr>
              <a:t>What's next for our data?</a:t>
            </a:r>
          </a:p>
        </p:txBody>
      </p:sp>
      <p:sp>
        <p:nvSpPr>
          <p:cNvPr id="3" name="Content Placeholder 2">
            <a:extLst>
              <a:ext uri="{FF2B5EF4-FFF2-40B4-BE49-F238E27FC236}">
                <a16:creationId xmlns:a16="http://schemas.microsoft.com/office/drawing/2014/main" id="{116A20C9-6B88-CE0E-CB37-0502AE9EED13}"/>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We still need two light curves for each UBVR filters.</a:t>
            </a:r>
          </a:p>
          <a:p>
            <a:r>
              <a:rPr lang="en-US" sz="2000">
                <a:cs typeface="Calibri"/>
              </a:rPr>
              <a:t>Dr. Green will correct all the light curves in each individual filter for differential reddening at different airmasses over the course of each light curve observation (beyond the scope of this course).</a:t>
            </a:r>
          </a:p>
          <a:p>
            <a:r>
              <a:rPr lang="en-US" sz="2000">
                <a:cs typeface="Calibri"/>
              </a:rPr>
              <a:t>The data will be sent to the EREBOS coordinators.</a:t>
            </a:r>
            <a:endParaRPr lang="en-US" sz="2000"/>
          </a:p>
          <a:p>
            <a:endParaRPr lang="en-US" sz="2000">
              <a:cs typeface="Calibri"/>
            </a:endParaRPr>
          </a:p>
        </p:txBody>
      </p:sp>
      <p:pic>
        <p:nvPicPr>
          <p:cNvPr id="13" name="Picture 4" descr="White bulbs with a yellow one standing out">
            <a:extLst>
              <a:ext uri="{FF2B5EF4-FFF2-40B4-BE49-F238E27FC236}">
                <a16:creationId xmlns:a16="http://schemas.microsoft.com/office/drawing/2014/main" id="{9132C522-58FE-B362-32D8-F5C372EB07AA}"/>
              </a:ext>
            </a:extLst>
          </p:cNvPr>
          <p:cNvPicPr>
            <a:picLocks noChangeAspect="1"/>
          </p:cNvPicPr>
          <p:nvPr/>
        </p:nvPicPr>
        <p:blipFill rotWithShape="1">
          <a:blip r:embed="rId2"/>
          <a:srcRect l="37429" r="17518" b="-3"/>
          <a:stretch/>
        </p:blipFill>
        <p:spPr>
          <a:xfrm>
            <a:off x="20" y="10"/>
            <a:ext cx="4635571" cy="6857990"/>
          </a:xfrm>
          <a:prstGeom prst="rect">
            <a:avLst/>
          </a:prstGeom>
          <a:effectLst/>
        </p:spPr>
      </p:pic>
    </p:spTree>
    <p:extLst>
      <p:ext uri="{BB962C8B-B14F-4D97-AF65-F5344CB8AC3E}">
        <p14:creationId xmlns:p14="http://schemas.microsoft.com/office/powerpoint/2010/main" val="1711369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he End Movie Ending Screen On Cement Free Stock Photo - Public Domain Pictures">
            <a:extLst>
              <a:ext uri="{FF2B5EF4-FFF2-40B4-BE49-F238E27FC236}">
                <a16:creationId xmlns:a16="http://schemas.microsoft.com/office/drawing/2014/main" id="{13611684-EF04-3F6B-A76A-3AC74016FB22}"/>
              </a:ext>
            </a:extLst>
          </p:cNvPr>
          <p:cNvPicPr>
            <a:picLocks noGrp="1" noChangeAspect="1"/>
          </p:cNvPicPr>
          <p:nvPr>
            <p:ph idx="1"/>
          </p:nvPr>
        </p:nvPicPr>
        <p:blipFill rotWithShape="1">
          <a:blip r:embed="rId2"/>
          <a:srcRect t="15524" b="14382"/>
          <a:stretch/>
        </p:blipFill>
        <p:spPr>
          <a:xfrm>
            <a:off x="812843" y="457200"/>
            <a:ext cx="10566314" cy="5943600"/>
          </a:xfrm>
          <a:prstGeom prst="rect">
            <a:avLst/>
          </a:prstGeom>
        </p:spPr>
      </p:pic>
    </p:spTree>
    <p:extLst>
      <p:ext uri="{BB962C8B-B14F-4D97-AF65-F5344CB8AC3E}">
        <p14:creationId xmlns:p14="http://schemas.microsoft.com/office/powerpoint/2010/main" val="67407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F59832B-59E8-EE41-668B-2231DB7DE64A}"/>
              </a:ext>
            </a:extLst>
          </p:cNvPr>
          <p:cNvPicPr>
            <a:picLocks noChangeAspect="1"/>
          </p:cNvPicPr>
          <p:nvPr/>
        </p:nvPicPr>
        <p:blipFill rotWithShape="1">
          <a:blip r:embed="rId3"/>
          <a:srcRect l="1273" t="1193" r="28467"/>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371093" y="1161288"/>
            <a:ext cx="10225189" cy="1124712"/>
          </a:xfrm>
        </p:spPr>
        <p:txBody>
          <a:bodyPr anchor="b">
            <a:noAutofit/>
          </a:bodyPr>
          <a:lstStyle/>
          <a:p>
            <a:r>
              <a:rPr lang="en-US" sz="4000" b="1">
                <a:latin typeface="Helvetica" pitchFamily="2" charset="0"/>
              </a:rPr>
              <a:t>Introduction &amp; The Science Motivation</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371094" y="2718054"/>
            <a:ext cx="8114000" cy="3207258"/>
          </a:xfrm>
        </p:spPr>
        <p:txBody>
          <a:bodyPr vert="horz" lIns="91440" tIns="45720" rIns="91440" bIns="45720" rtlCol="0" anchor="t">
            <a:noAutofit/>
          </a:bodyPr>
          <a:lstStyle/>
          <a:p>
            <a:pPr marL="0" indent="0" rtl="0" fontAlgn="base">
              <a:spcBef>
                <a:spcPts val="0"/>
              </a:spcBef>
              <a:spcAft>
                <a:spcPts val="600"/>
              </a:spcAft>
              <a:buNone/>
            </a:pPr>
            <a:r>
              <a:rPr lang="en-US" b="0" i="0" u="none" strike="noStrike">
                <a:effectLst/>
                <a:latin typeface="Arial" panose="020B0604020202020204" pitchFamily="34" charset="0"/>
              </a:rPr>
              <a:t>Determining the physical properties and the evolution of binary members such as </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pre-main sequence stars</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main sequence stars</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giants, super giants</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pulsating stars </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white dwarfs </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black holes</a:t>
            </a:r>
          </a:p>
        </p:txBody>
      </p:sp>
    </p:spTree>
    <p:extLst>
      <p:ext uri="{BB962C8B-B14F-4D97-AF65-F5344CB8AC3E}">
        <p14:creationId xmlns:p14="http://schemas.microsoft.com/office/powerpoint/2010/main" val="175075908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74" descr="Schematic&#10;&#10;Description automatically generated">
            <a:extLst>
              <a:ext uri="{FF2B5EF4-FFF2-40B4-BE49-F238E27FC236}">
                <a16:creationId xmlns:a16="http://schemas.microsoft.com/office/drawing/2014/main" id="{A21665A5-6EE5-0F38-7AB4-582E5D97A91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84" t="6593" r="23064" b="1"/>
          <a:stretch/>
        </p:blipFill>
        <p:spPr>
          <a:xfrm>
            <a:off x="3522468" y="10"/>
            <a:ext cx="8669532" cy="6857990"/>
          </a:xfrm>
          <a:prstGeom prst="rect">
            <a:avLst/>
          </a:prstGeom>
        </p:spPr>
      </p:pic>
      <p:sp>
        <p:nvSpPr>
          <p:cNvPr id="105" name="Rectangle 9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371094" y="1161288"/>
            <a:ext cx="8669532" cy="1124712"/>
          </a:xfrm>
        </p:spPr>
        <p:txBody>
          <a:bodyPr anchor="b">
            <a:normAutofit/>
          </a:bodyPr>
          <a:lstStyle/>
          <a:p>
            <a:r>
              <a:rPr lang="en-US" sz="2800" b="1">
                <a:latin typeface="Helvetica" pitchFamily="2" charset="0"/>
              </a:rPr>
              <a:t>Introduction &amp; The Science Motivation</a:t>
            </a:r>
          </a:p>
        </p:txBody>
      </p:sp>
      <p:sp>
        <p:nvSpPr>
          <p:cNvPr id="106" name="Rectangle 9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9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371093" y="2718054"/>
            <a:ext cx="9385509" cy="3207258"/>
          </a:xfrm>
        </p:spPr>
        <p:txBody>
          <a:bodyPr vert="horz" lIns="91440" tIns="45720" rIns="91440" bIns="45720" rtlCol="0" anchor="t">
            <a:noAutofit/>
          </a:bodyPr>
          <a:lstStyle/>
          <a:p>
            <a:pPr marL="0" indent="0" rtl="0" fontAlgn="base">
              <a:spcBef>
                <a:spcPts val="0"/>
              </a:spcBef>
              <a:spcAft>
                <a:spcPts val="600"/>
              </a:spcAft>
              <a:buNone/>
            </a:pPr>
            <a:r>
              <a:rPr lang="en-US" b="0" i="0" u="none" strike="noStrike">
                <a:effectLst/>
                <a:latin typeface="Arial" panose="020B0604020202020204" pitchFamily="34" charset="0"/>
              </a:rPr>
              <a:t>Could potentially reveal </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the star formation rates </a:t>
            </a:r>
            <a:endParaRPr lang="en-US">
              <a:latin typeface="Arial" panose="020B0604020202020204" pitchFamily="34" charset="0"/>
            </a:endParaRP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dynamics of their host galaxies</a:t>
            </a:r>
          </a:p>
          <a:p>
            <a:pPr rtl="0" fontAlgn="base">
              <a:spcBef>
                <a:spcPts val="0"/>
              </a:spcBef>
              <a:spcAft>
                <a:spcPts val="600"/>
              </a:spcAft>
              <a:buFont typeface="Wingdings" pitchFamily="2" charset="2"/>
              <a:buChar char="Ø"/>
            </a:pPr>
            <a:r>
              <a:rPr lang="en-US" b="0" i="0" u="none" strike="noStrike">
                <a:effectLst/>
                <a:latin typeface="Arial" panose="020B0604020202020204" pitchFamily="34" charset="0"/>
              </a:rPr>
              <a:t>possible effects of varying chemical abundance  on stellar evolution and structure. </a:t>
            </a:r>
          </a:p>
        </p:txBody>
      </p:sp>
      <p:sp>
        <p:nvSpPr>
          <p:cNvPr id="4" name="TextBox 3">
            <a:extLst>
              <a:ext uri="{FF2B5EF4-FFF2-40B4-BE49-F238E27FC236}">
                <a16:creationId xmlns:a16="http://schemas.microsoft.com/office/drawing/2014/main" id="{A5E85D3E-BA38-94E1-2B86-3C8A1DD88FCE}"/>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physics.stackexchange.com/questions/131131/how-to-explain-the-existence-of-heavier-elements-in-population-i-stars-and-in-po/13115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52595837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74" descr="Icon&#10;&#10;Description automatically generated">
            <a:extLst>
              <a:ext uri="{FF2B5EF4-FFF2-40B4-BE49-F238E27FC236}">
                <a16:creationId xmlns:a16="http://schemas.microsoft.com/office/drawing/2014/main" id="{A21665A5-6EE5-0F38-7AB4-582E5D97A915}"/>
              </a:ext>
            </a:extLst>
          </p:cNvPr>
          <p:cNvPicPr>
            <a:picLocks noChangeAspect="1"/>
          </p:cNvPicPr>
          <p:nvPr/>
        </p:nvPicPr>
        <p:blipFill rotWithShape="1">
          <a:blip r:embed="rId3">
            <a:alphaModFix amt="40000"/>
            <a:extLst>
              <a:ext uri="{837473B0-CC2E-450A-ABE3-18F120FF3D39}">
                <a1611:picAttrSrcUrl xmlns:a1611="http://schemas.microsoft.com/office/drawing/2016/11/main" r:id="rId4"/>
              </a:ext>
            </a:extLst>
          </a:blip>
          <a:srcRect t="9947" b="9408"/>
          <a:stretch/>
        </p:blipFill>
        <p:spPr>
          <a:xfrm>
            <a:off x="20" y="10"/>
            <a:ext cx="12191979" cy="6857990"/>
          </a:xfrm>
          <a:prstGeom prst="rect">
            <a:avLst/>
          </a:prstGeom>
        </p:spPr>
      </p:pic>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841249" y="941832"/>
            <a:ext cx="10506456" cy="1266098"/>
          </a:xfrm>
        </p:spPr>
        <p:txBody>
          <a:bodyPr anchor="b">
            <a:normAutofit/>
          </a:bodyPr>
          <a:lstStyle/>
          <a:p>
            <a:r>
              <a:rPr lang="en-US" sz="5000">
                <a:latin typeface="Helvetica" pitchFamily="2" charset="0"/>
              </a:rPr>
              <a:t>Data Presentation</a:t>
            </a:r>
          </a:p>
        </p:txBody>
      </p:sp>
      <p:sp>
        <p:nvSpPr>
          <p:cNvPr id="107" name="Rectangle 9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8" name="Rectangle 9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841248" y="3429000"/>
            <a:ext cx="10506456" cy="2743200"/>
          </a:xfrm>
        </p:spPr>
        <p:txBody>
          <a:bodyPr vert="horz" lIns="91440" tIns="45720" rIns="91440" bIns="45720" rtlCol="0">
            <a:noAutofit/>
          </a:bodyPr>
          <a:lstStyle/>
          <a:p>
            <a:pPr marL="457200" rtl="0" fontAlgn="base">
              <a:spcBef>
                <a:spcPts val="0"/>
              </a:spcBef>
              <a:spcAft>
                <a:spcPts val="600"/>
              </a:spcAft>
              <a:buFont typeface="Arial" panose="020B0604020202020204" pitchFamily="34" charset="0"/>
              <a:buChar char="•"/>
            </a:pPr>
            <a:r>
              <a:rPr lang="en-US" sz="1800" b="0" i="0" u="none" strike="noStrike">
                <a:effectLst/>
                <a:latin typeface="Helvetica"/>
                <a:cs typeface="Helvetica"/>
              </a:rPr>
              <a:t>Identifier: </a:t>
            </a:r>
            <a:r>
              <a:rPr lang="en-US" sz="1800" b="0" i="0" u="none" strike="noStrike">
                <a:effectLst/>
                <a:latin typeface="Arial"/>
                <a:cs typeface="Arial"/>
              </a:rPr>
              <a:t>GALEX J19444+5459</a:t>
            </a:r>
          </a:p>
          <a:p>
            <a:pPr marL="457200" rtl="0" fontAlgn="base">
              <a:spcBef>
                <a:spcPts val="0"/>
              </a:spcBef>
              <a:spcAft>
                <a:spcPts val="600"/>
              </a:spcAft>
              <a:buFont typeface="Arial" panose="020B0604020202020204" pitchFamily="34" charset="0"/>
              <a:buChar char="•"/>
            </a:pPr>
            <a:r>
              <a:rPr lang="en-US" sz="1800" b="0" i="0" u="none" strike="noStrike">
                <a:effectLst/>
                <a:latin typeface="Arial"/>
                <a:cs typeface="Arial"/>
              </a:rPr>
              <a:t>V magnitude=15.82</a:t>
            </a:r>
          </a:p>
          <a:p>
            <a:pPr marL="0" indent="0" rtl="0" fontAlgn="base">
              <a:spcBef>
                <a:spcPts val="0"/>
              </a:spcBef>
              <a:spcAft>
                <a:spcPts val="600"/>
              </a:spcAft>
              <a:buNone/>
            </a:pPr>
            <a:r>
              <a:rPr lang="en-US" sz="1800" b="0" i="0" u="none" strike="noStrike">
                <a:effectLst/>
                <a:latin typeface="Arial"/>
                <a:cs typeface="Arial"/>
              </a:rPr>
              <a:t>Position:</a:t>
            </a:r>
          </a:p>
          <a:p>
            <a:pPr marL="742950" lvl="1" indent="-285750" rtl="0" fontAlgn="base">
              <a:spcBef>
                <a:spcPts val="0"/>
              </a:spcBef>
              <a:spcAft>
                <a:spcPts val="600"/>
              </a:spcAft>
              <a:buFont typeface="Arial" panose="020B0604020202020204" pitchFamily="34" charset="0"/>
              <a:buChar char="•"/>
            </a:pPr>
            <a:r>
              <a:rPr lang="en-US" sz="1800" b="0" i="0" u="none" strike="noStrike">
                <a:effectLst/>
                <a:latin typeface="Arial"/>
                <a:cs typeface="Arial"/>
              </a:rPr>
              <a:t>    RA = 19:44:42.9</a:t>
            </a:r>
          </a:p>
          <a:p>
            <a:pPr marL="742950" lvl="1" indent="-285750" rtl="0" fontAlgn="base">
              <a:spcBef>
                <a:spcPts val="0"/>
              </a:spcBef>
              <a:spcAft>
                <a:spcPts val="600"/>
              </a:spcAft>
              <a:buFont typeface="Arial" panose="020B0604020202020204" pitchFamily="34" charset="0"/>
              <a:buChar char="•"/>
            </a:pPr>
            <a:r>
              <a:rPr lang="en-US" sz="1800" b="0" i="0" u="none" strike="noStrike">
                <a:effectLst/>
                <a:latin typeface="Arial"/>
                <a:cs typeface="Arial"/>
              </a:rPr>
              <a:t>    Dec = +54:49:43</a:t>
            </a:r>
          </a:p>
          <a:p>
            <a:pPr marL="742950" lvl="1" indent="-285750" rtl="0" fontAlgn="base">
              <a:spcBef>
                <a:spcPts val="0"/>
              </a:spcBef>
              <a:spcAft>
                <a:spcPts val="600"/>
              </a:spcAft>
              <a:buFont typeface="Arial" panose="020B0604020202020204" pitchFamily="34" charset="0"/>
              <a:buChar char="•"/>
            </a:pPr>
            <a:r>
              <a:rPr lang="en-US" sz="1800" b="0" i="0" u="none" strike="noStrike">
                <a:effectLst/>
                <a:latin typeface="Arial"/>
                <a:cs typeface="Arial"/>
              </a:rPr>
              <a:t>    epoch 2000.0</a:t>
            </a:r>
          </a:p>
          <a:p>
            <a:pPr marL="742950" lvl="1" indent="-285750">
              <a:spcBef>
                <a:spcPts val="0"/>
              </a:spcBef>
              <a:spcAft>
                <a:spcPts val="600"/>
              </a:spcAft>
            </a:pPr>
            <a:r>
              <a:rPr lang="en-US" sz="1800">
                <a:latin typeface="Arial"/>
                <a:cs typeface="Arial"/>
              </a:rPr>
              <a:t>    D=1/P ~ 1/0.58582*10^-3 ~ 1.7kpc </a:t>
            </a:r>
            <a:endParaRPr lang="en-US" sz="1800" b="0" i="0" u="none" strike="noStrike">
              <a:effectLst/>
              <a:latin typeface="Arial"/>
              <a:cs typeface="Arial"/>
            </a:endParaRPr>
          </a:p>
          <a:p>
            <a:pPr marL="457200" fontAlgn="base">
              <a:spcBef>
                <a:spcPts val="0"/>
              </a:spcBef>
              <a:spcAft>
                <a:spcPts val="600"/>
              </a:spcAft>
            </a:pPr>
            <a:endParaRPr lang="en-US" sz="1800">
              <a:latin typeface="Arial" panose="020B0604020202020204" pitchFamily="34" charset="0"/>
              <a:cs typeface="Arial" panose="020B0604020202020204" pitchFamily="34" charset="0"/>
            </a:endParaRPr>
          </a:p>
          <a:p>
            <a:pPr rtl="0" fontAlgn="base">
              <a:spcBef>
                <a:spcPts val="0"/>
              </a:spcBef>
              <a:spcAft>
                <a:spcPts val="600"/>
              </a:spcAft>
              <a:buFont typeface="Arial" panose="020B0604020202020204" pitchFamily="34" charset="0"/>
              <a:buChar char="•"/>
            </a:pPr>
            <a:r>
              <a:rPr lang="en-US" sz="1800" b="0" i="0" u="none" strike="noStrike">
                <a:effectLst/>
                <a:latin typeface="Helvetica"/>
                <a:cs typeface="Helvetica"/>
              </a:rPr>
              <a:t>Orbital Period (quite short even for these kinds of binaries)</a:t>
            </a:r>
          </a:p>
          <a:p>
            <a:pPr marL="457200" lvl="1" indent="0" rtl="0" fontAlgn="base">
              <a:spcBef>
                <a:spcPts val="0"/>
              </a:spcBef>
              <a:spcAft>
                <a:spcPts val="600"/>
              </a:spcAft>
              <a:buNone/>
            </a:pPr>
            <a:r>
              <a:rPr lang="en-US" sz="1800" b="0" i="0" u="none" strike="noStrike">
                <a:effectLst/>
                <a:latin typeface="Helvetica"/>
                <a:cs typeface="Helvetica"/>
              </a:rPr>
              <a:t>P= 0.0642 days = 1.541 hours</a:t>
            </a:r>
          </a:p>
          <a:p>
            <a:pPr marL="457200" lvl="1" indent="0" rtl="0" fontAlgn="base">
              <a:spcBef>
                <a:spcPts val="0"/>
              </a:spcBef>
              <a:spcAft>
                <a:spcPts val="600"/>
              </a:spcAft>
              <a:buNone/>
            </a:pPr>
            <a:endParaRPr lang="en-US" sz="1800" b="0" i="0" u="none" strike="noStrike">
              <a:effectLst/>
              <a:latin typeface="Helvetica" pitchFamily="2" charset="0"/>
            </a:endParaRPr>
          </a:p>
          <a:p>
            <a:pPr marL="0" indent="0" rtl="0" fontAlgn="base">
              <a:spcBef>
                <a:spcPts val="0"/>
              </a:spcBef>
              <a:spcAft>
                <a:spcPts val="600"/>
              </a:spcAft>
              <a:buNone/>
            </a:pPr>
            <a:endParaRPr lang="en-US" sz="1800" b="0" i="0" u="none" strike="noStrike">
              <a:effectLst/>
              <a:latin typeface="Helvetica" pitchFamily="2" charset="0"/>
            </a:endParaRPr>
          </a:p>
        </p:txBody>
      </p:sp>
      <p:sp>
        <p:nvSpPr>
          <p:cNvPr id="4" name="TextBox 3">
            <a:extLst>
              <a:ext uri="{FF2B5EF4-FFF2-40B4-BE49-F238E27FC236}">
                <a16:creationId xmlns:a16="http://schemas.microsoft.com/office/drawing/2014/main" id="{A5E85D3E-BA38-94E1-2B86-3C8A1DD88FCE}"/>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commons.wikimedia.org/wiki/File:Binary_star_system_-_detached_configuration_q=3.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0952458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74">
            <a:extLst>
              <a:ext uri="{FF2B5EF4-FFF2-40B4-BE49-F238E27FC236}">
                <a16:creationId xmlns:a16="http://schemas.microsoft.com/office/drawing/2014/main" id="{A21665A5-6EE5-0F38-7AB4-582E5D97A915}"/>
              </a:ext>
            </a:extLst>
          </p:cNvPr>
          <p:cNvPicPr>
            <a:picLocks noChangeAspect="1"/>
          </p:cNvPicPr>
          <p:nvPr/>
        </p:nvPicPr>
        <p:blipFill>
          <a:blip r:embed="rId3">
            <a:extLst>
              <a:ext uri="{837473B0-CC2E-450A-ABE3-18F120FF3D39}">
                <a1611:picAttrSrcUrl xmlns:a1611="http://schemas.microsoft.com/office/drawing/2016/11/main" r:id="rId4"/>
              </a:ext>
            </a:extLst>
          </a:blip>
          <a:srcRect l="5307" r="5307"/>
          <a:stretch/>
        </p:blipFill>
        <p:spPr>
          <a:xfrm>
            <a:off x="3522468" y="10"/>
            <a:ext cx="8669532" cy="6857990"/>
          </a:xfrm>
          <a:prstGeom prst="rect">
            <a:avLst/>
          </a:prstGeom>
        </p:spPr>
      </p:pic>
      <p:sp>
        <p:nvSpPr>
          <p:cNvPr id="100" name="Rectangle 9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371094" y="1161288"/>
            <a:ext cx="3438144" cy="1124712"/>
          </a:xfrm>
        </p:spPr>
        <p:txBody>
          <a:bodyPr anchor="b">
            <a:normAutofit/>
          </a:bodyPr>
          <a:lstStyle/>
          <a:p>
            <a:r>
              <a:rPr lang="en-US" sz="2800">
                <a:latin typeface="Helvetica" pitchFamily="2" charset="0"/>
              </a:rPr>
              <a:t>Data Presentation</a:t>
            </a:r>
          </a:p>
        </p:txBody>
      </p:sp>
      <p:sp>
        <p:nvSpPr>
          <p:cNvPr id="101" name="Rectangle 9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BBB0CA-448B-7741-D420-E3932F027728}"/>
              </a:ext>
            </a:extLst>
          </p:cNvPr>
          <p:cNvSpPr>
            <a:spLocks noGrp="1"/>
          </p:cNvSpPr>
          <p:nvPr>
            <p:ph idx="1"/>
          </p:nvPr>
        </p:nvSpPr>
        <p:spPr>
          <a:xfrm>
            <a:off x="371093" y="2718054"/>
            <a:ext cx="9756601" cy="3207258"/>
          </a:xfrm>
        </p:spPr>
        <p:txBody>
          <a:bodyPr vert="horz" lIns="91440" tIns="45720" rIns="91440" bIns="45720" rtlCol="0" anchor="t">
            <a:normAutofit/>
          </a:bodyPr>
          <a:lstStyle/>
          <a:p>
            <a:endParaRPr lang="en-US" sz="2000">
              <a:ea typeface="Calibri"/>
              <a:cs typeface="Calibri"/>
            </a:endParaRPr>
          </a:p>
          <a:p>
            <a:pPr indent="0"/>
            <a:r>
              <a:rPr lang="en-US" sz="2000">
                <a:latin typeface="Helvetica" pitchFamily="2" charset="0"/>
                <a:ea typeface="Calibri"/>
                <a:cs typeface="Calibri"/>
              </a:rPr>
              <a:t>The data was recorded using the Kuiper 61” telescope for nearly 5 hours</a:t>
            </a:r>
          </a:p>
          <a:p>
            <a:pPr indent="0"/>
            <a:r>
              <a:rPr lang="en-US" sz="2000">
                <a:latin typeface="Helvetica" pitchFamily="2" charset="0"/>
                <a:ea typeface="Calibri"/>
                <a:cs typeface="Calibri"/>
              </a:rPr>
              <a:t>We measured in the V band.</a:t>
            </a:r>
          </a:p>
          <a:p>
            <a:pPr marL="457200" lvl="1" indent="0" rtl="0" fontAlgn="base">
              <a:spcBef>
                <a:spcPts val="0"/>
              </a:spcBef>
              <a:spcAft>
                <a:spcPts val="0"/>
              </a:spcAft>
              <a:buNone/>
            </a:pPr>
            <a:endParaRPr lang="en-US" sz="2000" b="0" i="0" u="none" strike="noStrike">
              <a:effectLst/>
              <a:latin typeface="Helvetica" pitchFamily="2" charset="0"/>
            </a:endParaRPr>
          </a:p>
          <a:p>
            <a:pPr marL="0" indent="0" rtl="0" fontAlgn="base">
              <a:spcBef>
                <a:spcPts val="0"/>
              </a:spcBef>
              <a:spcAft>
                <a:spcPts val="0"/>
              </a:spcAft>
              <a:buNone/>
            </a:pPr>
            <a:endParaRPr lang="en-US" sz="2000" b="0" i="0" u="none" strike="noStrike">
              <a:effectLst/>
              <a:latin typeface="Helvetica" pitchFamily="2" charset="0"/>
            </a:endParaRPr>
          </a:p>
        </p:txBody>
      </p:sp>
      <p:sp>
        <p:nvSpPr>
          <p:cNvPr id="4" name="TextBox 3">
            <a:extLst>
              <a:ext uri="{FF2B5EF4-FFF2-40B4-BE49-F238E27FC236}">
                <a16:creationId xmlns:a16="http://schemas.microsoft.com/office/drawing/2014/main" id="{A5E85D3E-BA38-94E1-2B86-3C8A1DD88FCE}"/>
              </a:ext>
            </a:extLst>
          </p:cNvPr>
          <p:cNvSpPr txBox="1"/>
          <p:nvPr/>
        </p:nvSpPr>
        <p:spPr>
          <a:xfrm>
            <a:off x="3522468" y="6858000"/>
            <a:ext cx="2757486" cy="230832"/>
          </a:xfrm>
          <a:prstGeom prst="rect">
            <a:avLst/>
          </a:prstGeom>
          <a:solidFill>
            <a:srgbClr val="000000"/>
          </a:solidFill>
        </p:spPr>
        <p:txBody>
          <a:bodyPr wrap="none" rtlCol="0">
            <a:spAutoFit/>
          </a:bodyPr>
          <a:lstStyle/>
          <a:p>
            <a:r>
              <a:rPr lang="en-US" sz="900">
                <a:hlinkClick r:id="rId4" tooltip="https://www.planetary.org/multimedia/space-images/spacecraft/eelt-artist-concept.htm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57669571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4BF4-C189-3E4B-A78F-1B3FB16ED72A}"/>
              </a:ext>
            </a:extLst>
          </p:cNvPr>
          <p:cNvSpPr>
            <a:spLocks noGrp="1"/>
          </p:cNvSpPr>
          <p:nvPr>
            <p:ph type="title"/>
          </p:nvPr>
        </p:nvSpPr>
        <p:spPr>
          <a:xfrm>
            <a:off x="371094" y="1161288"/>
            <a:ext cx="8953380" cy="1124712"/>
          </a:xfrm>
        </p:spPr>
        <p:txBody>
          <a:bodyPr anchor="b">
            <a:noAutofit/>
          </a:bodyPr>
          <a:lstStyle/>
          <a:p>
            <a:r>
              <a:rPr lang="en-US" sz="4000">
                <a:latin typeface="Helvetica" pitchFamily="2" charset="0"/>
              </a:rPr>
              <a:t>Star Map</a:t>
            </a:r>
          </a:p>
        </p:txBody>
      </p:sp>
      <p:pic>
        <p:nvPicPr>
          <p:cNvPr id="5" name="Picture 6">
            <a:extLst>
              <a:ext uri="{FF2B5EF4-FFF2-40B4-BE49-F238E27FC236}">
                <a16:creationId xmlns:a16="http://schemas.microsoft.com/office/drawing/2014/main" id="{8C0D0D21-E7F0-21AE-9E37-25C64527291D}"/>
              </a:ext>
            </a:extLst>
          </p:cNvPr>
          <p:cNvPicPr>
            <a:picLocks noGrp="1" noChangeAspect="1"/>
          </p:cNvPicPr>
          <p:nvPr>
            <p:ph idx="1"/>
          </p:nvPr>
        </p:nvPicPr>
        <p:blipFill>
          <a:blip r:embed="rId3"/>
          <a:stretch>
            <a:fillRect/>
          </a:stretch>
        </p:blipFill>
        <p:spPr>
          <a:xfrm>
            <a:off x="4509673" y="433070"/>
            <a:ext cx="6948543" cy="5991860"/>
          </a:xfrm>
          <a:prstGeom prst="rect">
            <a:avLst/>
          </a:prstGeom>
        </p:spPr>
      </p:pic>
    </p:spTree>
    <p:extLst>
      <p:ext uri="{BB962C8B-B14F-4D97-AF65-F5344CB8AC3E}">
        <p14:creationId xmlns:p14="http://schemas.microsoft.com/office/powerpoint/2010/main" val="11303299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{20C738EA-DC62-C343-899E-EA05CF78645B}tf16401378</Template>
  <TotalTime>0</TotalTime>
  <Words>1440</Words>
  <Application>Microsoft Macintosh PowerPoint</Application>
  <PresentationFormat>Widescreen</PresentationFormat>
  <Paragraphs>253</Paragraphs>
  <Slides>45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Helvetica</vt:lpstr>
      <vt:lpstr>LM Roman Caps 10</vt:lpstr>
      <vt:lpstr>Times</vt:lpstr>
      <vt:lpstr>Times New Roman</vt:lpstr>
      <vt:lpstr>Wingdings</vt:lpstr>
      <vt:lpstr>Office Theme</vt:lpstr>
      <vt:lpstr>Eclipsing Binary Stars</vt:lpstr>
      <vt:lpstr>Introduction &amp; The Science Motivation</vt:lpstr>
      <vt:lpstr>Introduction &amp; The Science Motivation</vt:lpstr>
      <vt:lpstr>Introduction &amp; The Science Motivation</vt:lpstr>
      <vt:lpstr>Introduction &amp; The Science Motivation</vt:lpstr>
      <vt:lpstr>Introduction &amp; The Science Motivation</vt:lpstr>
      <vt:lpstr>Data Presentation</vt:lpstr>
      <vt:lpstr>Data Presentation</vt:lpstr>
      <vt:lpstr>Star Map</vt:lpstr>
      <vt:lpstr>Actual Data </vt:lpstr>
      <vt:lpstr>Data Reduction</vt:lpstr>
      <vt:lpstr>Actual Reduced Science Image</vt:lpstr>
      <vt:lpstr>Data Analysis</vt:lpstr>
      <vt:lpstr>Data Analysis</vt:lpstr>
      <vt:lpstr>Data Analysis</vt:lpstr>
      <vt:lpstr>Data Analysis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Measured Values</vt:lpstr>
      <vt:lpstr>Measured Values</vt:lpstr>
      <vt:lpstr>Measured Values</vt:lpstr>
      <vt:lpstr>Measured Values</vt:lpstr>
      <vt:lpstr>Primary Dip</vt:lpstr>
      <vt:lpstr>Total Light Received</vt:lpstr>
      <vt:lpstr>Secondary Dip</vt:lpstr>
      <vt:lpstr>Converting magnitudes into Flux</vt:lpstr>
      <vt:lpstr>Calculations</vt:lpstr>
      <vt:lpstr>Calculations</vt:lpstr>
      <vt:lpstr>Calculations</vt:lpstr>
      <vt:lpstr>Conclusion</vt:lpstr>
      <vt:lpstr>One more thing:</vt:lpstr>
      <vt:lpstr>One more thing:</vt:lpstr>
      <vt:lpstr>Why these stars?</vt:lpstr>
      <vt:lpstr>The Eclipsing Reflection Effect Binaries from Optical Surveys (EREBOS)</vt:lpstr>
      <vt:lpstr>The Eclipsing Reflection Effect Binaries from Optical Surveys (EREBOS)</vt:lpstr>
      <vt:lpstr>What's next for our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Eclipsing Binary</dc:title>
  <dc:creator>Das, Abinash - (abinashdas)</dc:creator>
  <cp:lastModifiedBy>Das, Abinash - (abinashdas)</cp:lastModifiedBy>
  <cp:revision>2</cp:revision>
  <dcterms:created xsi:type="dcterms:W3CDTF">2022-11-18T21:11:43Z</dcterms:created>
  <dcterms:modified xsi:type="dcterms:W3CDTF">2023-12-26T14:52:46Z</dcterms:modified>
</cp:coreProperties>
</file>